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7" r:id="rId6"/>
    <p:sldId id="260" r:id="rId7"/>
    <p:sldId id="261" r:id="rId8"/>
    <p:sldId id="262" r:id="rId9"/>
    <p:sldId id="263" r:id="rId10"/>
    <p:sldId id="264" r:id="rId11"/>
    <p:sldId id="265" r:id="rId12"/>
    <p:sldId id="266" r:id="rId13"/>
  </p:sldIdLst>
  <p:sldSz cx="18288000" cy="10287000"/>
  <p:notesSz cx="6858000" cy="9144000"/>
  <p:embeddedFontLst>
    <p:embeddedFont>
      <p:font typeface="Anton" pitchFamily="2" charset="0"/>
      <p:regular r:id="rId14"/>
    </p:embeddedFont>
    <p:embeddedFont>
      <p:font typeface="Impact" panose="020B0806030902050204" pitchFamily="34" charset="0"/>
      <p:regular r:id="rId15"/>
    </p:embeddedFont>
    <p:embeddedFont>
      <p:font typeface="Poppins" panose="00000500000000000000" pitchFamily="2" charset="0"/>
      <p:regular r:id="rId16"/>
    </p:embeddedFont>
    <p:embeddedFont>
      <p:font typeface="Poppins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6" d="100"/>
          <a:sy n="66" d="100"/>
        </p:scale>
        <p:origin x="82" y="-57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6.sv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sv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366517">
            <a:off x="8172982" y="-1473762"/>
            <a:ext cx="12307770" cy="7200900"/>
          </a:xfrm>
          <a:custGeom>
            <a:avLst/>
            <a:gdLst/>
            <a:ahLst/>
            <a:cxnLst/>
            <a:rect l="l" t="t" r="r" b="b"/>
            <a:pathLst>
              <a:path w="12307770" h="7200900">
                <a:moveTo>
                  <a:pt x="0" y="0"/>
                </a:moveTo>
                <a:lnTo>
                  <a:pt x="12307770" y="0"/>
                </a:lnTo>
                <a:lnTo>
                  <a:pt x="1230777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493551">
            <a:off x="-3091661" y="3509943"/>
            <a:ext cx="15325477" cy="8242765"/>
          </a:xfrm>
          <a:custGeom>
            <a:avLst/>
            <a:gdLst/>
            <a:ahLst/>
            <a:cxnLst/>
            <a:rect l="l" t="t" r="r" b="b"/>
            <a:pathLst>
              <a:path w="15325477" h="8242765">
                <a:moveTo>
                  <a:pt x="0" y="0"/>
                </a:moveTo>
                <a:lnTo>
                  <a:pt x="15325477" y="0"/>
                </a:lnTo>
                <a:lnTo>
                  <a:pt x="15325477" y="8242765"/>
                </a:lnTo>
                <a:lnTo>
                  <a:pt x="0" y="82427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350042" y="349542"/>
            <a:ext cx="9587917" cy="9587917"/>
          </a:xfrm>
          <a:custGeom>
            <a:avLst/>
            <a:gdLst/>
            <a:ahLst/>
            <a:cxnLst/>
            <a:rect l="l" t="t" r="r" b="b"/>
            <a:pathLst>
              <a:path w="9587917" h="9587917">
                <a:moveTo>
                  <a:pt x="0" y="0"/>
                </a:moveTo>
                <a:lnTo>
                  <a:pt x="9587916" y="0"/>
                </a:lnTo>
                <a:lnTo>
                  <a:pt x="9587916" y="9587916"/>
                </a:lnTo>
                <a:lnTo>
                  <a:pt x="0" y="9587916"/>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625735" y="3391773"/>
            <a:ext cx="15036530" cy="2634899"/>
          </a:xfrm>
          <a:prstGeom prst="rect">
            <a:avLst/>
          </a:prstGeom>
        </p:spPr>
        <p:txBody>
          <a:bodyPr lIns="0" tIns="0" rIns="0" bIns="0" rtlCol="0" anchor="t">
            <a:spAutoFit/>
          </a:bodyPr>
          <a:lstStyle/>
          <a:p>
            <a:pPr algn="ctr">
              <a:lnSpc>
                <a:spcPts val="10079"/>
              </a:lnSpc>
            </a:pPr>
            <a:r>
              <a:rPr lang="en-US" sz="7199">
                <a:solidFill>
                  <a:srgbClr val="FFFFFF"/>
                </a:solidFill>
                <a:latin typeface="Impact"/>
                <a:ea typeface="Impact"/>
                <a:cs typeface="Impact"/>
                <a:sym typeface="Impact"/>
              </a:rPr>
              <a:t>MOTION &amp; POSITION TRACKING SYSTEM USING MPU6050</a:t>
            </a:r>
          </a:p>
        </p:txBody>
      </p:sp>
      <p:sp>
        <p:nvSpPr>
          <p:cNvPr id="6" name="TextBox 6"/>
          <p:cNvSpPr txBox="1"/>
          <p:nvPr/>
        </p:nvSpPr>
        <p:spPr>
          <a:xfrm>
            <a:off x="11914200" y="6160443"/>
            <a:ext cx="7589040" cy="3600958"/>
          </a:xfrm>
          <a:prstGeom prst="rect">
            <a:avLst/>
          </a:prstGeom>
        </p:spPr>
        <p:txBody>
          <a:bodyPr lIns="0" tIns="0" rIns="0" bIns="0" rtlCol="0" anchor="t">
            <a:spAutoFit/>
          </a:bodyPr>
          <a:lstStyle/>
          <a:p>
            <a:pPr algn="ctr">
              <a:lnSpc>
                <a:spcPts val="4736"/>
              </a:lnSpc>
            </a:pPr>
            <a:r>
              <a:rPr lang="en-US" sz="3200" spc="742">
                <a:solidFill>
                  <a:srgbClr val="FFFFFF"/>
                </a:solidFill>
                <a:latin typeface="Poppins"/>
                <a:ea typeface="Poppins"/>
                <a:cs typeface="Poppins"/>
                <a:sym typeface="Poppins"/>
              </a:rPr>
              <a:t> </a:t>
            </a:r>
          </a:p>
          <a:p>
            <a:pPr marL="690881" lvl="1" indent="-345440" algn="l">
              <a:lnSpc>
                <a:spcPts val="4736"/>
              </a:lnSpc>
              <a:buFont typeface="Arial"/>
              <a:buChar char="•"/>
            </a:pPr>
            <a:r>
              <a:rPr lang="en-US" sz="3200" spc="742">
                <a:solidFill>
                  <a:srgbClr val="FFFFFF"/>
                </a:solidFill>
                <a:latin typeface="Poppins"/>
                <a:ea typeface="Poppins"/>
                <a:cs typeface="Poppins"/>
                <a:sym typeface="Poppins"/>
              </a:rPr>
              <a:t>ALDRICH MARIAN A</a:t>
            </a:r>
          </a:p>
          <a:p>
            <a:pPr marL="690881" lvl="1" indent="-345440" algn="l">
              <a:lnSpc>
                <a:spcPts val="4736"/>
              </a:lnSpc>
              <a:buFont typeface="Arial"/>
              <a:buChar char="•"/>
            </a:pPr>
            <a:r>
              <a:rPr lang="en-US" sz="3200" spc="742">
                <a:solidFill>
                  <a:srgbClr val="FFFFFF"/>
                </a:solidFill>
                <a:latin typeface="Poppins"/>
                <a:ea typeface="Poppins"/>
                <a:cs typeface="Poppins"/>
                <a:sym typeface="Poppins"/>
              </a:rPr>
              <a:t>BARATH M</a:t>
            </a:r>
          </a:p>
          <a:p>
            <a:pPr marL="690881" lvl="1" indent="-345440" algn="l">
              <a:lnSpc>
                <a:spcPts val="4736"/>
              </a:lnSpc>
              <a:buFont typeface="Arial"/>
              <a:buChar char="•"/>
            </a:pPr>
            <a:r>
              <a:rPr lang="en-US" sz="3200" spc="742">
                <a:solidFill>
                  <a:srgbClr val="FFFFFF"/>
                </a:solidFill>
                <a:latin typeface="Poppins"/>
                <a:ea typeface="Poppins"/>
                <a:cs typeface="Poppins"/>
                <a:sym typeface="Poppins"/>
              </a:rPr>
              <a:t>ASISH C</a:t>
            </a:r>
          </a:p>
          <a:p>
            <a:pPr marL="690881" lvl="1" indent="-345440" algn="l">
              <a:lnSpc>
                <a:spcPts val="4736"/>
              </a:lnSpc>
              <a:buFont typeface="Arial"/>
              <a:buChar char="•"/>
            </a:pPr>
            <a:r>
              <a:rPr lang="en-US" sz="3200" spc="742">
                <a:solidFill>
                  <a:srgbClr val="FFFFFF"/>
                </a:solidFill>
                <a:latin typeface="Poppins"/>
                <a:ea typeface="Poppins"/>
                <a:cs typeface="Poppins"/>
                <a:sym typeface="Poppins"/>
              </a:rPr>
              <a:t>AKASH SAI</a:t>
            </a:r>
          </a:p>
          <a:p>
            <a:pPr algn="ctr">
              <a:lnSpc>
                <a:spcPts val="4736"/>
              </a:lnSpc>
            </a:pPr>
            <a:endParaRPr lang="en-US" sz="3200" spc="742">
              <a:solidFill>
                <a:srgbClr val="FFFFFF"/>
              </a:solidFill>
              <a:latin typeface="Poppins"/>
              <a:ea typeface="Poppins"/>
              <a:cs typeface="Poppins"/>
              <a:sym typeface="Poppins"/>
            </a:endParaRPr>
          </a:p>
        </p:txBody>
      </p:sp>
      <p:sp>
        <p:nvSpPr>
          <p:cNvPr id="7" name="TextBox 7"/>
          <p:cNvSpPr txBox="1"/>
          <p:nvPr/>
        </p:nvSpPr>
        <p:spPr>
          <a:xfrm>
            <a:off x="12096120" y="5912373"/>
            <a:ext cx="4499595" cy="600583"/>
          </a:xfrm>
          <a:prstGeom prst="rect">
            <a:avLst/>
          </a:prstGeom>
        </p:spPr>
        <p:txBody>
          <a:bodyPr lIns="0" tIns="0" rIns="0" bIns="0" rtlCol="0" anchor="t">
            <a:spAutoFit/>
          </a:bodyPr>
          <a:lstStyle/>
          <a:p>
            <a:pPr algn="ctr">
              <a:lnSpc>
                <a:spcPts val="4736"/>
              </a:lnSpc>
              <a:spcBef>
                <a:spcPct val="0"/>
              </a:spcBef>
            </a:pPr>
            <a:r>
              <a:rPr lang="en-US" sz="3200" b="1" u="none" strike="noStrike" spc="742">
                <a:solidFill>
                  <a:srgbClr val="FFFFFF"/>
                </a:solidFill>
                <a:latin typeface="Poppins Bold"/>
                <a:ea typeface="Poppins Bold"/>
                <a:cs typeface="Poppins Bold"/>
                <a:sym typeface="Poppins Bold"/>
              </a:rPr>
              <a:t>TEAM MEMBERS</a:t>
            </a:r>
            <a:r>
              <a:rPr lang="en-US" sz="3200" u="none" strike="noStrike" spc="742">
                <a:solidFill>
                  <a:srgbClr val="FFFFFF"/>
                </a:solidFill>
                <a:latin typeface="Poppins"/>
                <a:ea typeface="Poppins"/>
                <a:cs typeface="Poppins"/>
                <a:sym typeface="Poppins"/>
              </a:rP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021255">
            <a:off x="917609" y="5780776"/>
            <a:ext cx="4259304" cy="8050231"/>
          </a:xfrm>
          <a:custGeom>
            <a:avLst/>
            <a:gdLst/>
            <a:ahLst/>
            <a:cxnLst/>
            <a:rect l="l" t="t" r="r" b="b"/>
            <a:pathLst>
              <a:path w="4259304" h="8050231">
                <a:moveTo>
                  <a:pt x="0" y="0"/>
                </a:moveTo>
                <a:lnTo>
                  <a:pt x="4259304" y="0"/>
                </a:lnTo>
                <a:lnTo>
                  <a:pt x="4259304" y="8050231"/>
                </a:lnTo>
                <a:lnTo>
                  <a:pt x="0" y="8050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823547" y="2403783"/>
            <a:ext cx="6640906" cy="1610541"/>
          </a:xfrm>
          <a:prstGeom prst="rect">
            <a:avLst/>
          </a:prstGeom>
        </p:spPr>
        <p:txBody>
          <a:bodyPr lIns="0" tIns="0" rIns="0" bIns="0" rtlCol="0" anchor="t">
            <a:spAutoFit/>
          </a:bodyPr>
          <a:lstStyle/>
          <a:p>
            <a:pPr algn="ctr">
              <a:lnSpc>
                <a:spcPts val="11000"/>
              </a:lnSpc>
            </a:pPr>
            <a:r>
              <a:rPr lang="en-US" sz="9734">
                <a:solidFill>
                  <a:srgbClr val="FFFFFF"/>
                </a:solidFill>
                <a:latin typeface="Impact"/>
                <a:ea typeface="Impact"/>
                <a:cs typeface="Impact"/>
                <a:sym typeface="Impact"/>
              </a:rPr>
              <a:t>CONCLUSION</a:t>
            </a:r>
          </a:p>
        </p:txBody>
      </p:sp>
      <p:sp>
        <p:nvSpPr>
          <p:cNvPr id="4" name="TextBox 4"/>
          <p:cNvSpPr txBox="1"/>
          <p:nvPr/>
        </p:nvSpPr>
        <p:spPr>
          <a:xfrm>
            <a:off x="2180088" y="3624821"/>
            <a:ext cx="13927825" cy="2940830"/>
          </a:xfrm>
          <a:prstGeom prst="rect">
            <a:avLst/>
          </a:prstGeom>
        </p:spPr>
        <p:txBody>
          <a:bodyPr lIns="0" tIns="0" rIns="0" bIns="0" rtlCol="0" anchor="t">
            <a:spAutoFit/>
          </a:bodyPr>
          <a:lstStyle/>
          <a:p>
            <a:pPr algn="l">
              <a:lnSpc>
                <a:spcPts val="4638"/>
              </a:lnSpc>
            </a:pPr>
            <a:endParaRPr/>
          </a:p>
          <a:p>
            <a:pPr marL="715310" lvl="1" indent="-357655" algn="l">
              <a:lnSpc>
                <a:spcPts val="4638"/>
              </a:lnSpc>
              <a:buFont typeface="Arial"/>
              <a:buChar char="•"/>
            </a:pPr>
            <a:r>
              <a:rPr lang="en-US" sz="3313">
                <a:solidFill>
                  <a:srgbClr val="FFFFFF"/>
                </a:solidFill>
                <a:latin typeface="Poppins"/>
                <a:ea typeface="Poppins"/>
                <a:cs typeface="Poppins"/>
                <a:sym typeface="Poppins"/>
              </a:rPr>
              <a:t>MPU6050 with ESP32 can track motion &amp; orientation effectively</a:t>
            </a:r>
          </a:p>
          <a:p>
            <a:pPr marL="715310" lvl="1" indent="-357655" algn="l">
              <a:lnSpc>
                <a:spcPts val="4638"/>
              </a:lnSpc>
              <a:buFont typeface="Arial"/>
              <a:buChar char="•"/>
            </a:pPr>
            <a:r>
              <a:rPr lang="en-US" sz="3313">
                <a:solidFill>
                  <a:srgbClr val="FFFFFF"/>
                </a:solidFill>
                <a:latin typeface="Poppins"/>
                <a:ea typeface="Poppins"/>
                <a:cs typeface="Poppins"/>
                <a:sym typeface="Poppins"/>
              </a:rPr>
              <a:t>Useful in safety systems (bike, automotive, industrial)</a:t>
            </a:r>
          </a:p>
          <a:p>
            <a:pPr marL="715310" lvl="1" indent="-357655" algn="l">
              <a:lnSpc>
                <a:spcPts val="4638"/>
              </a:lnSpc>
              <a:buFont typeface="Arial"/>
              <a:buChar char="•"/>
            </a:pPr>
            <a:r>
              <a:rPr lang="en-US" sz="3313">
                <a:solidFill>
                  <a:srgbClr val="FFFFFF"/>
                </a:solidFill>
                <a:latin typeface="Poppins"/>
                <a:ea typeface="Poppins"/>
                <a:cs typeface="Poppins"/>
                <a:sym typeface="Poppins"/>
              </a:rPr>
              <a:t>Future Scope: integrate with IoT, AI-based crash prediction</a:t>
            </a:r>
          </a:p>
          <a:p>
            <a:pPr algn="ctr">
              <a:lnSpc>
                <a:spcPts val="4638"/>
              </a:lnSpc>
            </a:pPr>
            <a:endParaRPr lang="en-US" sz="3313">
              <a:solidFill>
                <a:srgbClr val="FFFFFF"/>
              </a:solidFill>
              <a:latin typeface="Poppins"/>
              <a:ea typeface="Poppins"/>
              <a:cs typeface="Poppins"/>
              <a:sym typeface="Poppins"/>
            </a:endParaRPr>
          </a:p>
        </p:txBody>
      </p:sp>
      <p:sp>
        <p:nvSpPr>
          <p:cNvPr id="5" name="Freeform 5"/>
          <p:cNvSpPr/>
          <p:nvPr/>
        </p:nvSpPr>
        <p:spPr>
          <a:xfrm rot="-5400000">
            <a:off x="14502228" y="5233184"/>
            <a:ext cx="4259304" cy="8050231"/>
          </a:xfrm>
          <a:custGeom>
            <a:avLst/>
            <a:gdLst/>
            <a:ahLst/>
            <a:cxnLst/>
            <a:rect l="l" t="t" r="r" b="b"/>
            <a:pathLst>
              <a:path w="4259304" h="8050231">
                <a:moveTo>
                  <a:pt x="0" y="0"/>
                </a:moveTo>
                <a:lnTo>
                  <a:pt x="4259304" y="0"/>
                </a:lnTo>
                <a:lnTo>
                  <a:pt x="4259304" y="8050232"/>
                </a:lnTo>
                <a:lnTo>
                  <a:pt x="0" y="8050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4057650" y="-1196503"/>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7" name="Freeform 7"/>
          <p:cNvSpPr/>
          <p:nvPr/>
        </p:nvSpPr>
        <p:spPr>
          <a:xfrm>
            <a:off x="11037247" y="-3693869"/>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619233" y="5476190"/>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2561318" y="158396"/>
            <a:ext cx="6532692" cy="7879344"/>
          </a:xfrm>
          <a:custGeom>
            <a:avLst/>
            <a:gdLst/>
            <a:ahLst/>
            <a:cxnLst/>
            <a:rect l="l" t="t" r="r" b="b"/>
            <a:pathLst>
              <a:path w="6532692" h="7879344">
                <a:moveTo>
                  <a:pt x="0" y="0"/>
                </a:moveTo>
                <a:lnTo>
                  <a:pt x="6532692" y="0"/>
                </a:lnTo>
                <a:lnTo>
                  <a:pt x="6532692" y="7879343"/>
                </a:lnTo>
                <a:lnTo>
                  <a:pt x="0" y="78793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V="1">
            <a:off x="9437995" y="5864334"/>
            <a:ext cx="6532692" cy="7879344"/>
          </a:xfrm>
          <a:custGeom>
            <a:avLst/>
            <a:gdLst/>
            <a:ahLst/>
            <a:cxnLst/>
            <a:rect l="l" t="t" r="r" b="b"/>
            <a:pathLst>
              <a:path w="6532692" h="7879344">
                <a:moveTo>
                  <a:pt x="0" y="7879343"/>
                </a:moveTo>
                <a:lnTo>
                  <a:pt x="6532692" y="7879343"/>
                </a:lnTo>
                <a:lnTo>
                  <a:pt x="6532692" y="0"/>
                </a:lnTo>
                <a:lnTo>
                  <a:pt x="0" y="0"/>
                </a:lnTo>
                <a:lnTo>
                  <a:pt x="0" y="7879343"/>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900565" y="2258680"/>
            <a:ext cx="13065498" cy="7545325"/>
          </a:xfrm>
          <a:custGeom>
            <a:avLst/>
            <a:gdLst/>
            <a:ahLst/>
            <a:cxnLst/>
            <a:rect l="l" t="t" r="r" b="b"/>
            <a:pathLst>
              <a:path w="13065498" h="7545325">
                <a:moveTo>
                  <a:pt x="0" y="0"/>
                </a:moveTo>
                <a:lnTo>
                  <a:pt x="13065499" y="0"/>
                </a:lnTo>
                <a:lnTo>
                  <a:pt x="13065499" y="7545325"/>
                </a:lnTo>
                <a:lnTo>
                  <a:pt x="0" y="7545325"/>
                </a:lnTo>
                <a:lnTo>
                  <a:pt x="0" y="0"/>
                </a:lnTo>
                <a:close/>
              </a:path>
            </a:pathLst>
          </a:custGeom>
          <a:blipFill>
            <a:blip r:embed="rId6"/>
            <a:stretch>
              <a:fillRect/>
            </a:stretch>
          </a:blipFill>
        </p:spPr>
      </p:sp>
      <p:sp>
        <p:nvSpPr>
          <p:cNvPr id="6" name="TextBox 6"/>
          <p:cNvSpPr txBox="1"/>
          <p:nvPr/>
        </p:nvSpPr>
        <p:spPr>
          <a:xfrm>
            <a:off x="2354755" y="691410"/>
            <a:ext cx="7083240" cy="3001191"/>
          </a:xfrm>
          <a:prstGeom prst="rect">
            <a:avLst/>
          </a:prstGeom>
        </p:spPr>
        <p:txBody>
          <a:bodyPr lIns="0" tIns="0" rIns="0" bIns="0" rtlCol="0" anchor="t">
            <a:spAutoFit/>
          </a:bodyPr>
          <a:lstStyle/>
          <a:p>
            <a:pPr algn="just">
              <a:lnSpc>
                <a:spcPts val="11000"/>
              </a:lnSpc>
            </a:pPr>
            <a:r>
              <a:rPr lang="en-US" sz="9734">
                <a:solidFill>
                  <a:srgbClr val="FFFFFF"/>
                </a:solidFill>
                <a:latin typeface="Impact"/>
                <a:ea typeface="Impact"/>
                <a:cs typeface="Impact"/>
                <a:sym typeface="Impact"/>
              </a:rPr>
              <a:t>EXECUTION:</a:t>
            </a:r>
          </a:p>
          <a:p>
            <a:pPr algn="just">
              <a:lnSpc>
                <a:spcPts val="11000"/>
              </a:lnSpc>
            </a:pPr>
            <a:endParaRPr lang="en-US" sz="9734">
              <a:solidFill>
                <a:srgbClr val="FFFFFF"/>
              </a:solidFill>
              <a:latin typeface="Impact"/>
              <a:ea typeface="Impact"/>
              <a:cs typeface="Impact"/>
              <a:sym typeface="Impact"/>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875015" y="542925"/>
            <a:ext cx="9201150" cy="9201150"/>
          </a:xfrm>
          <a:custGeom>
            <a:avLst/>
            <a:gdLst/>
            <a:ahLst/>
            <a:cxnLst/>
            <a:rect l="l" t="t" r="r" b="b"/>
            <a:pathLst>
              <a:path w="9201150" h="9201150">
                <a:moveTo>
                  <a:pt x="0" y="0"/>
                </a:moveTo>
                <a:lnTo>
                  <a:pt x="9201150" y="0"/>
                </a:lnTo>
                <a:lnTo>
                  <a:pt x="9201150" y="9201150"/>
                </a:lnTo>
                <a:lnTo>
                  <a:pt x="0" y="920115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rot="2578375">
            <a:off x="8323700" y="-4291982"/>
            <a:ext cx="15959856" cy="8583964"/>
          </a:xfrm>
          <a:custGeom>
            <a:avLst/>
            <a:gdLst/>
            <a:ahLst/>
            <a:cxnLst/>
            <a:rect l="l" t="t" r="r" b="b"/>
            <a:pathLst>
              <a:path w="15959856" h="8583964">
                <a:moveTo>
                  <a:pt x="0" y="0"/>
                </a:moveTo>
                <a:lnTo>
                  <a:pt x="15959857" y="0"/>
                </a:lnTo>
                <a:lnTo>
                  <a:pt x="15959857" y="8583964"/>
                </a:lnTo>
                <a:lnTo>
                  <a:pt x="0" y="8583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984372" y="3726507"/>
            <a:ext cx="14319257" cy="2548236"/>
          </a:xfrm>
          <a:prstGeom prst="rect">
            <a:avLst/>
          </a:prstGeom>
        </p:spPr>
        <p:txBody>
          <a:bodyPr lIns="0" tIns="0" rIns="0" bIns="0" rtlCol="0" anchor="t">
            <a:spAutoFit/>
          </a:bodyPr>
          <a:lstStyle/>
          <a:p>
            <a:pPr algn="ctr">
              <a:lnSpc>
                <a:spcPts val="20851"/>
              </a:lnSpc>
            </a:pPr>
            <a:r>
              <a:rPr lang="en-US" sz="14893">
                <a:solidFill>
                  <a:srgbClr val="FFFFFF"/>
                </a:solidFill>
                <a:latin typeface="Anton"/>
                <a:ea typeface="Anton"/>
                <a:cs typeface="Anton"/>
                <a:sym typeface="Anton"/>
              </a:rPr>
              <a:t>THANK YOU</a:t>
            </a:r>
          </a:p>
        </p:txBody>
      </p:sp>
      <p:sp>
        <p:nvSpPr>
          <p:cNvPr id="5" name="Freeform 5"/>
          <p:cNvSpPr/>
          <p:nvPr/>
        </p:nvSpPr>
        <p:spPr>
          <a:xfrm rot="1366517">
            <a:off x="-1768901" y="4979430"/>
            <a:ext cx="12307770" cy="7200900"/>
          </a:xfrm>
          <a:custGeom>
            <a:avLst/>
            <a:gdLst/>
            <a:ahLst/>
            <a:cxnLst/>
            <a:rect l="l" t="t" r="r" b="b"/>
            <a:pathLst>
              <a:path w="12307770" h="7200900">
                <a:moveTo>
                  <a:pt x="0" y="0"/>
                </a:moveTo>
                <a:lnTo>
                  <a:pt x="12307770" y="0"/>
                </a:lnTo>
                <a:lnTo>
                  <a:pt x="12307770" y="7200900"/>
                </a:lnTo>
                <a:lnTo>
                  <a:pt x="0" y="72009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592224" y="-3732007"/>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3917121" y="4900273"/>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0" y="-988292"/>
            <a:ext cx="11695104" cy="10540213"/>
          </a:xfrm>
          <a:custGeom>
            <a:avLst/>
            <a:gdLst/>
            <a:ahLst/>
            <a:cxnLst/>
            <a:rect l="l" t="t" r="r" b="b"/>
            <a:pathLst>
              <a:path w="11695104" h="10540213">
                <a:moveTo>
                  <a:pt x="0" y="0"/>
                </a:moveTo>
                <a:lnTo>
                  <a:pt x="11695104" y="0"/>
                </a:lnTo>
                <a:lnTo>
                  <a:pt x="11695104" y="10540213"/>
                </a:lnTo>
                <a:lnTo>
                  <a:pt x="0" y="105402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8462598" y="3807692"/>
            <a:ext cx="7977918" cy="3658577"/>
          </a:xfrm>
          <a:prstGeom prst="rect">
            <a:avLst/>
          </a:prstGeom>
        </p:spPr>
        <p:txBody>
          <a:bodyPr lIns="0" tIns="0" rIns="0" bIns="0" rtlCol="0" anchor="t">
            <a:spAutoFit/>
          </a:bodyPr>
          <a:lstStyle/>
          <a:p>
            <a:pPr algn="just">
              <a:lnSpc>
                <a:spcPts val="3621"/>
              </a:lnSpc>
            </a:pPr>
            <a:r>
              <a:rPr lang="en-US" sz="2586">
                <a:solidFill>
                  <a:srgbClr val="FFFFFF"/>
                </a:solidFill>
                <a:latin typeface="Poppins"/>
                <a:ea typeface="Poppins"/>
                <a:cs typeface="Poppins"/>
                <a:sym typeface="Poppins"/>
              </a:rPr>
              <a:t>Motion and position tracking plays an important role in monitoring the orientation and movement of objects in real-time. It is widely used in safety systems, automation, sports analysis, and vehicle stability control. The main objective is to detect unsafe motion patterns early and provide alerts or preventive actions to avoid accidents.</a:t>
            </a:r>
          </a:p>
        </p:txBody>
      </p:sp>
      <p:sp>
        <p:nvSpPr>
          <p:cNvPr id="6" name="TextBox 6"/>
          <p:cNvSpPr txBox="1"/>
          <p:nvPr/>
        </p:nvSpPr>
        <p:spPr>
          <a:xfrm>
            <a:off x="9585716" y="2014709"/>
            <a:ext cx="7254484" cy="1410643"/>
          </a:xfrm>
          <a:prstGeom prst="rect">
            <a:avLst/>
          </a:prstGeom>
        </p:spPr>
        <p:txBody>
          <a:bodyPr wrap="square" lIns="0" tIns="0" rIns="0" bIns="0" rtlCol="0" anchor="t">
            <a:spAutoFit/>
          </a:bodyPr>
          <a:lstStyle/>
          <a:p>
            <a:pPr algn="r">
              <a:lnSpc>
                <a:spcPts val="11000"/>
              </a:lnSpc>
            </a:pPr>
            <a:r>
              <a:rPr lang="en-US" sz="9734" dirty="0">
                <a:solidFill>
                  <a:srgbClr val="FFFFFF"/>
                </a:solidFill>
                <a:latin typeface="Impact"/>
                <a:ea typeface="Impact"/>
                <a:cs typeface="Impact"/>
                <a:sym typeface="Impact"/>
              </a:rPr>
              <a:t>INTRODUCTION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433588" y="5806884"/>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664621" y="-753127"/>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8481532" y="2844074"/>
            <a:ext cx="9385413" cy="4598853"/>
          </a:xfrm>
          <a:custGeom>
            <a:avLst/>
            <a:gdLst/>
            <a:ahLst/>
            <a:cxnLst/>
            <a:rect l="l" t="t" r="r" b="b"/>
            <a:pathLst>
              <a:path w="9385413" h="4598853">
                <a:moveTo>
                  <a:pt x="0" y="0"/>
                </a:moveTo>
                <a:lnTo>
                  <a:pt x="9385413" y="0"/>
                </a:lnTo>
                <a:lnTo>
                  <a:pt x="9385413" y="4598852"/>
                </a:lnTo>
                <a:lnTo>
                  <a:pt x="0" y="4598852"/>
                </a:lnTo>
                <a:lnTo>
                  <a:pt x="0" y="0"/>
                </a:lnTo>
                <a:close/>
              </a:path>
            </a:pathLst>
          </a:custGeom>
          <a:blipFill>
            <a:blip r:embed="rId4">
              <a:alphaModFix amt="43999"/>
              <a:extLst>
                <a:ext uri="{96DAC541-7B7A-43D3-8B79-37D633B846F1}">
                  <asvg:svgBlip xmlns:asvg="http://schemas.microsoft.com/office/drawing/2016/SVG/main" r:embed="rId5"/>
                </a:ext>
              </a:extLst>
            </a:blip>
            <a:stretch>
              <a:fillRect/>
            </a:stretch>
          </a:blipFill>
          <a:ln cap="sq">
            <a:noFill/>
            <a:prstDash val="solid"/>
            <a:miter/>
          </a:ln>
        </p:spPr>
      </p:sp>
      <p:sp>
        <p:nvSpPr>
          <p:cNvPr id="5" name="TextBox 5"/>
          <p:cNvSpPr txBox="1"/>
          <p:nvPr/>
        </p:nvSpPr>
        <p:spPr>
          <a:xfrm>
            <a:off x="10255507" y="5622403"/>
            <a:ext cx="5213093" cy="900759"/>
          </a:xfrm>
          <a:prstGeom prst="rect">
            <a:avLst/>
          </a:prstGeom>
        </p:spPr>
        <p:txBody>
          <a:bodyPr wrap="square" lIns="0" tIns="0" rIns="0" bIns="0" rtlCol="0" anchor="t">
            <a:spAutoFit/>
          </a:bodyPr>
          <a:lstStyle/>
          <a:p>
            <a:pPr marL="558436" lvl="1" indent="-279218" algn="just">
              <a:lnSpc>
                <a:spcPts val="3621"/>
              </a:lnSpc>
              <a:buFont typeface="Arial"/>
              <a:buChar char="•"/>
            </a:pPr>
            <a:r>
              <a:rPr lang="en-US" sz="2586" dirty="0">
                <a:solidFill>
                  <a:srgbClr val="FFFFFF"/>
                </a:solidFill>
                <a:latin typeface="Poppins"/>
                <a:ea typeface="Poppins"/>
                <a:cs typeface="Poppins"/>
                <a:sym typeface="Poppins"/>
              </a:rPr>
              <a:t>Breadboard &amp; Jumper wires</a:t>
            </a:r>
          </a:p>
          <a:p>
            <a:pPr algn="just">
              <a:lnSpc>
                <a:spcPts val="3621"/>
              </a:lnSpc>
            </a:pPr>
            <a:endParaRPr lang="en-US" sz="2586" dirty="0">
              <a:solidFill>
                <a:srgbClr val="FFFFFF"/>
              </a:solidFill>
              <a:latin typeface="Poppins"/>
              <a:ea typeface="Poppins"/>
              <a:cs typeface="Poppins"/>
              <a:sym typeface="Poppins"/>
            </a:endParaRPr>
          </a:p>
        </p:txBody>
      </p:sp>
      <p:sp>
        <p:nvSpPr>
          <p:cNvPr id="6" name="TextBox 6"/>
          <p:cNvSpPr txBox="1"/>
          <p:nvPr/>
        </p:nvSpPr>
        <p:spPr>
          <a:xfrm>
            <a:off x="1236852" y="190500"/>
            <a:ext cx="13966800" cy="1610541"/>
          </a:xfrm>
          <a:prstGeom prst="rect">
            <a:avLst/>
          </a:prstGeom>
        </p:spPr>
        <p:txBody>
          <a:bodyPr lIns="0" tIns="0" rIns="0" bIns="0" rtlCol="0" anchor="t">
            <a:spAutoFit/>
          </a:bodyPr>
          <a:lstStyle/>
          <a:p>
            <a:pPr algn="just">
              <a:lnSpc>
                <a:spcPts val="11000"/>
              </a:lnSpc>
            </a:pPr>
            <a:r>
              <a:rPr lang="en-US" sz="9734" dirty="0">
                <a:solidFill>
                  <a:srgbClr val="FFFFFF"/>
                </a:solidFill>
                <a:latin typeface="Impact"/>
                <a:ea typeface="Impact"/>
                <a:cs typeface="Impact"/>
                <a:sym typeface="Impact"/>
              </a:rPr>
              <a:t>COMPONENTS REQUIRED</a:t>
            </a:r>
          </a:p>
        </p:txBody>
      </p:sp>
      <p:pic>
        <p:nvPicPr>
          <p:cNvPr id="7" name="Picture 2">
            <a:extLst>
              <a:ext uri="{FF2B5EF4-FFF2-40B4-BE49-F238E27FC236}">
                <a16:creationId xmlns:a16="http://schemas.microsoft.com/office/drawing/2014/main" id="{2770FCAC-F189-D0BF-9E3D-2CBD09749F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719" y="2780839"/>
            <a:ext cx="4604928" cy="259103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D2628B3-2BAA-D5D1-44D9-ACC01771DFAC}"/>
              </a:ext>
            </a:extLst>
          </p:cNvPr>
          <p:cNvSpPr txBox="1"/>
          <p:nvPr/>
        </p:nvSpPr>
        <p:spPr>
          <a:xfrm>
            <a:off x="1417487" y="2270443"/>
            <a:ext cx="3547555" cy="510396"/>
          </a:xfrm>
          <a:prstGeom prst="rect">
            <a:avLst/>
          </a:prstGeom>
          <a:noFill/>
        </p:spPr>
        <p:txBody>
          <a:bodyPr wrap="square">
            <a:spAutoFit/>
          </a:bodyPr>
          <a:lstStyle/>
          <a:p>
            <a:pPr marL="558436" lvl="1" indent="-279218" algn="just">
              <a:lnSpc>
                <a:spcPts val="3621"/>
              </a:lnSpc>
              <a:buFont typeface="Arial"/>
              <a:buChar char="•"/>
            </a:pPr>
            <a:r>
              <a:rPr lang="en-US" sz="2000" dirty="0">
                <a:solidFill>
                  <a:srgbClr val="FFFFFF"/>
                </a:solidFill>
                <a:latin typeface="Poppins"/>
                <a:ea typeface="Poppins"/>
                <a:cs typeface="Poppins"/>
                <a:sym typeface="Poppins"/>
              </a:rPr>
              <a:t>ESP32 microcontroller</a:t>
            </a:r>
          </a:p>
        </p:txBody>
      </p:sp>
      <p:pic>
        <p:nvPicPr>
          <p:cNvPr id="10" name="Picture 9">
            <a:extLst>
              <a:ext uri="{FF2B5EF4-FFF2-40B4-BE49-F238E27FC236}">
                <a16:creationId xmlns:a16="http://schemas.microsoft.com/office/drawing/2014/main" id="{2DF1CC27-BDD5-0BC4-1734-779428EDEDB1}"/>
              </a:ext>
            </a:extLst>
          </p:cNvPr>
          <p:cNvPicPr>
            <a:picLocks noChangeAspect="1"/>
          </p:cNvPicPr>
          <p:nvPr/>
        </p:nvPicPr>
        <p:blipFill>
          <a:blip r:embed="rId7"/>
          <a:stretch>
            <a:fillRect/>
          </a:stretch>
        </p:blipFill>
        <p:spPr>
          <a:xfrm>
            <a:off x="1750755" y="6405841"/>
            <a:ext cx="3048834" cy="2780695"/>
          </a:xfrm>
          <a:prstGeom prst="rect">
            <a:avLst/>
          </a:prstGeom>
        </p:spPr>
      </p:pic>
      <p:sp>
        <p:nvSpPr>
          <p:cNvPr id="12" name="TextBox 11">
            <a:extLst>
              <a:ext uri="{FF2B5EF4-FFF2-40B4-BE49-F238E27FC236}">
                <a16:creationId xmlns:a16="http://schemas.microsoft.com/office/drawing/2014/main" id="{59286EC9-286D-5AC0-2F3C-C748503F8AF7}"/>
              </a:ext>
            </a:extLst>
          </p:cNvPr>
          <p:cNvSpPr txBox="1"/>
          <p:nvPr/>
        </p:nvSpPr>
        <p:spPr>
          <a:xfrm>
            <a:off x="677667" y="5622403"/>
            <a:ext cx="5197032" cy="503215"/>
          </a:xfrm>
          <a:prstGeom prst="rect">
            <a:avLst/>
          </a:prstGeom>
          <a:noFill/>
        </p:spPr>
        <p:txBody>
          <a:bodyPr wrap="square">
            <a:spAutoFit/>
          </a:bodyPr>
          <a:lstStyle/>
          <a:p>
            <a:pPr marL="558436" lvl="1" indent="-279218" algn="just">
              <a:lnSpc>
                <a:spcPts val="3621"/>
              </a:lnSpc>
              <a:buFont typeface="Arial"/>
              <a:buChar char="•"/>
            </a:pPr>
            <a:r>
              <a:rPr lang="en-US" sz="1800" dirty="0">
                <a:solidFill>
                  <a:srgbClr val="FFFFFF"/>
                </a:solidFill>
                <a:latin typeface="Poppins"/>
                <a:ea typeface="Poppins"/>
                <a:cs typeface="Poppins"/>
                <a:sym typeface="Poppins"/>
              </a:rPr>
              <a:t>MPU6050 (</a:t>
            </a:r>
            <a:r>
              <a:rPr lang="en-US" sz="1800" dirty="0" err="1">
                <a:solidFill>
                  <a:srgbClr val="FFFFFF"/>
                </a:solidFill>
                <a:latin typeface="Poppins"/>
                <a:ea typeface="Poppins"/>
                <a:cs typeface="Poppins"/>
                <a:sym typeface="Poppins"/>
              </a:rPr>
              <a:t>Accelerometer+Gyroscope</a:t>
            </a:r>
            <a:r>
              <a:rPr lang="en-US" sz="1800" dirty="0">
                <a:solidFill>
                  <a:srgbClr val="FFFFFF"/>
                </a:solidFill>
                <a:latin typeface="Poppins"/>
                <a:ea typeface="Poppins"/>
                <a:cs typeface="Poppins"/>
                <a:sym typeface="Poppins"/>
              </a:rPr>
              <a:t>)</a:t>
            </a:r>
          </a:p>
        </p:txBody>
      </p:sp>
      <p:pic>
        <p:nvPicPr>
          <p:cNvPr id="4098" name="Picture 2" descr="HiLetgo 0.96&quot; SSD1306 I2C IIC SPI Serial 128X64 OLED LCD Display 4 Pin Font Color Blue">
            <a:extLst>
              <a:ext uri="{FF2B5EF4-FFF2-40B4-BE49-F238E27FC236}">
                <a16:creationId xmlns:a16="http://schemas.microsoft.com/office/drawing/2014/main" id="{C02078DD-A8CD-BD89-C7AD-5034BC96B2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25005" y="2779392"/>
            <a:ext cx="2658309" cy="26583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7B86352-2D2B-82DD-3611-F1EE6524C319}"/>
              </a:ext>
            </a:extLst>
          </p:cNvPr>
          <p:cNvSpPr txBox="1"/>
          <p:nvPr/>
        </p:nvSpPr>
        <p:spPr>
          <a:xfrm>
            <a:off x="6573135" y="1790081"/>
            <a:ext cx="3215832" cy="993092"/>
          </a:xfrm>
          <a:prstGeom prst="rect">
            <a:avLst/>
          </a:prstGeom>
          <a:noFill/>
        </p:spPr>
        <p:txBody>
          <a:bodyPr wrap="square">
            <a:spAutoFit/>
          </a:bodyPr>
          <a:lstStyle/>
          <a:p>
            <a:pPr algn="just">
              <a:lnSpc>
                <a:spcPts val="3621"/>
              </a:lnSpc>
            </a:pPr>
            <a:endParaRPr lang="en-IN" dirty="0"/>
          </a:p>
          <a:p>
            <a:pPr marL="558436" lvl="1" indent="-279218" algn="just">
              <a:lnSpc>
                <a:spcPts val="3621"/>
              </a:lnSpc>
              <a:buFont typeface="Arial"/>
              <a:buChar char="•"/>
            </a:pPr>
            <a:r>
              <a:rPr lang="en-IN" sz="2586" dirty="0">
                <a:solidFill>
                  <a:srgbClr val="FFFFFF"/>
                </a:solidFill>
                <a:latin typeface="Poppins"/>
                <a:ea typeface="Poppins"/>
                <a:cs typeface="Poppins"/>
                <a:sym typeface="Poppins"/>
              </a:rPr>
              <a:t>OLED Display</a:t>
            </a:r>
          </a:p>
        </p:txBody>
      </p:sp>
      <p:pic>
        <p:nvPicPr>
          <p:cNvPr id="4100" name="Picture 4" descr="Buzzer and symbol. Electronic component. Physics education science. Vector illustration isolated on white. Stock Vector">
            <a:extLst>
              <a:ext uri="{FF2B5EF4-FFF2-40B4-BE49-F238E27FC236}">
                <a16:creationId xmlns:a16="http://schemas.microsoft.com/office/drawing/2014/main" id="{C7F4C5C5-FEE1-5EB6-A12C-3BC961472E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87719" y="6337211"/>
            <a:ext cx="2713148" cy="292185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9FCE3BE-EC09-6B15-BBDB-545D5A5AE6A4}"/>
              </a:ext>
            </a:extLst>
          </p:cNvPr>
          <p:cNvSpPr txBox="1"/>
          <p:nvPr/>
        </p:nvSpPr>
        <p:spPr>
          <a:xfrm>
            <a:off x="6504227" y="5622403"/>
            <a:ext cx="3547555" cy="503215"/>
          </a:xfrm>
          <a:prstGeom prst="rect">
            <a:avLst/>
          </a:prstGeom>
          <a:noFill/>
        </p:spPr>
        <p:txBody>
          <a:bodyPr wrap="square">
            <a:spAutoFit/>
          </a:bodyPr>
          <a:lstStyle/>
          <a:p>
            <a:pPr marL="558436" lvl="1" indent="-279218" algn="just">
              <a:lnSpc>
                <a:spcPts val="3621"/>
              </a:lnSpc>
              <a:buFont typeface="Arial"/>
              <a:buChar char="•"/>
            </a:pPr>
            <a:r>
              <a:rPr lang="en-US" dirty="0">
                <a:solidFill>
                  <a:srgbClr val="FFFFFF"/>
                </a:solidFill>
                <a:latin typeface="Poppins"/>
                <a:ea typeface="Poppins"/>
                <a:cs typeface="Poppins"/>
                <a:sym typeface="Poppins"/>
              </a:rPr>
              <a:t>Buzzer for Audible Alerts</a:t>
            </a:r>
          </a:p>
        </p:txBody>
      </p:sp>
      <p:pic>
        <p:nvPicPr>
          <p:cNvPr id="4102" name="Picture 6" descr="Robodo 830 Breadboard+Power Supply Module+65 Jumper Wires">
            <a:extLst>
              <a:ext uri="{FF2B5EF4-FFF2-40B4-BE49-F238E27FC236}">
                <a16:creationId xmlns:a16="http://schemas.microsoft.com/office/drawing/2014/main" id="{70DB459E-C9FD-A4B7-8C49-1CAA4012674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678172" y="6389926"/>
            <a:ext cx="2795503" cy="27955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476083" y="6515100"/>
            <a:ext cx="4952166" cy="4114800"/>
          </a:xfrm>
          <a:custGeom>
            <a:avLst/>
            <a:gdLst/>
            <a:ahLst/>
            <a:cxnLst/>
            <a:rect l="l" t="t" r="r" b="b"/>
            <a:pathLst>
              <a:path w="4952166" h="4114800">
                <a:moveTo>
                  <a:pt x="0" y="0"/>
                </a:moveTo>
                <a:lnTo>
                  <a:pt x="4952166" y="0"/>
                </a:lnTo>
                <a:lnTo>
                  <a:pt x="495216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205761" y="698379"/>
            <a:ext cx="9201150" cy="9201150"/>
          </a:xfrm>
          <a:custGeom>
            <a:avLst/>
            <a:gdLst/>
            <a:ahLst/>
            <a:cxnLst/>
            <a:rect l="l" t="t" r="r" b="b"/>
            <a:pathLst>
              <a:path w="9201150" h="9201150">
                <a:moveTo>
                  <a:pt x="0" y="0"/>
                </a:moveTo>
                <a:lnTo>
                  <a:pt x="9201150" y="0"/>
                </a:lnTo>
                <a:lnTo>
                  <a:pt x="9201150" y="9201150"/>
                </a:lnTo>
                <a:lnTo>
                  <a:pt x="0" y="920115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797499" y="3774523"/>
            <a:ext cx="12439539" cy="1050672"/>
          </a:xfrm>
          <a:prstGeom prst="rect">
            <a:avLst/>
          </a:prstGeom>
        </p:spPr>
        <p:txBody>
          <a:bodyPr lIns="0" tIns="0" rIns="0" bIns="0" rtlCol="0" anchor="t">
            <a:spAutoFit/>
          </a:bodyPr>
          <a:lstStyle/>
          <a:p>
            <a:pPr algn="ctr">
              <a:lnSpc>
                <a:spcPts val="4217"/>
              </a:lnSpc>
            </a:pPr>
            <a:endParaRPr dirty="0"/>
          </a:p>
          <a:p>
            <a:pPr algn="just">
              <a:lnSpc>
                <a:spcPts val="4217"/>
              </a:lnSpc>
            </a:pPr>
            <a:endParaRPr lang="en-US" sz="3012" dirty="0">
              <a:solidFill>
                <a:srgbClr val="FFFFFF"/>
              </a:solidFill>
              <a:latin typeface="Poppins"/>
              <a:ea typeface="Poppins"/>
              <a:cs typeface="Poppins"/>
              <a:sym typeface="Poppins"/>
            </a:endParaRPr>
          </a:p>
        </p:txBody>
      </p:sp>
      <p:sp>
        <p:nvSpPr>
          <p:cNvPr id="5" name="TextBox 5"/>
          <p:cNvSpPr txBox="1"/>
          <p:nvPr/>
        </p:nvSpPr>
        <p:spPr>
          <a:xfrm>
            <a:off x="4673592" y="800100"/>
            <a:ext cx="10414008" cy="1410643"/>
          </a:xfrm>
          <a:prstGeom prst="rect">
            <a:avLst/>
          </a:prstGeom>
        </p:spPr>
        <p:txBody>
          <a:bodyPr wrap="square" lIns="0" tIns="0" rIns="0" bIns="0" rtlCol="0" anchor="t">
            <a:spAutoFit/>
          </a:bodyPr>
          <a:lstStyle/>
          <a:p>
            <a:pPr algn="ctr">
              <a:lnSpc>
                <a:spcPts val="11000"/>
              </a:lnSpc>
            </a:pPr>
            <a:r>
              <a:rPr lang="en-US" sz="9734" dirty="0">
                <a:solidFill>
                  <a:srgbClr val="FFFFFF"/>
                </a:solidFill>
                <a:latin typeface="Impact"/>
                <a:ea typeface="Impact"/>
                <a:cs typeface="Impact"/>
                <a:sym typeface="Impact"/>
              </a:rPr>
              <a:t>WORKING PRINCIPLE</a:t>
            </a:r>
          </a:p>
        </p:txBody>
      </p:sp>
      <p:sp>
        <p:nvSpPr>
          <p:cNvPr id="6" name="Freeform 6"/>
          <p:cNvSpPr/>
          <p:nvPr/>
        </p:nvSpPr>
        <p:spPr>
          <a:xfrm>
            <a:off x="15962378" y="-1448438"/>
            <a:ext cx="4952166" cy="4114800"/>
          </a:xfrm>
          <a:custGeom>
            <a:avLst/>
            <a:gdLst/>
            <a:ahLst/>
            <a:cxnLst/>
            <a:rect l="l" t="t" r="r" b="b"/>
            <a:pathLst>
              <a:path w="4952166" h="4114800">
                <a:moveTo>
                  <a:pt x="0" y="0"/>
                </a:moveTo>
                <a:lnTo>
                  <a:pt x="4952166" y="0"/>
                </a:lnTo>
                <a:lnTo>
                  <a:pt x="495216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Rectangle 2">
            <a:extLst>
              <a:ext uri="{FF2B5EF4-FFF2-40B4-BE49-F238E27FC236}">
                <a16:creationId xmlns:a16="http://schemas.microsoft.com/office/drawing/2014/main" id="{509C5DE0-D7CE-7606-CE20-BF093F3FEA3F}"/>
              </a:ext>
            </a:extLst>
          </p:cNvPr>
          <p:cNvSpPr>
            <a:spLocks noChangeArrowheads="1"/>
          </p:cNvSpPr>
          <p:nvPr/>
        </p:nvSpPr>
        <p:spPr bwMode="auto">
          <a:xfrm>
            <a:off x="7072055" y="3009900"/>
            <a:ext cx="1089466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lvl="0" indent="-514350" eaLnBrk="0" fontAlgn="base" hangingPunct="0">
              <a:spcBef>
                <a:spcPct val="0"/>
              </a:spcBef>
              <a:spcAft>
                <a:spcPct val="0"/>
              </a:spcAft>
              <a:buFont typeface="+mj-lt"/>
              <a:buAutoNum type="arabicPeriod"/>
            </a:pPr>
            <a:r>
              <a:rPr lang="en-US" altLang="en-US" sz="2800" dirty="0">
                <a:solidFill>
                  <a:schemeClr val="bg1"/>
                </a:solidFill>
                <a:latin typeface="Arial" panose="020B0604020202020204" pitchFamily="34" charset="0"/>
              </a:rPr>
              <a:t>The accelerometer measures acceleration along the X, Y, and Z axes. It works on the principle of a tiny proof mass inside the sensor: when acceleration occurs, this mass deflects, changing the capacitance, which is converted into acceleration values.</a:t>
            </a:r>
          </a:p>
          <a:p>
            <a:pPr marL="514350" lvl="0" indent="-514350" eaLnBrk="0" fontAlgn="base" hangingPunct="0">
              <a:spcBef>
                <a:spcPct val="0"/>
              </a:spcBef>
              <a:spcAft>
                <a:spcPct val="0"/>
              </a:spcAft>
              <a:buFont typeface="+mj-lt"/>
              <a:buAutoNum type="arabicPeriod"/>
            </a:pPr>
            <a:r>
              <a:rPr lang="en-US" altLang="en-US" sz="2800" dirty="0">
                <a:solidFill>
                  <a:schemeClr val="bg1"/>
                </a:solidFill>
                <a:latin typeface="Arial" panose="020B0604020202020204" pitchFamily="34" charset="0"/>
              </a:rPr>
              <a:t>The gyroscope measures angular velocity, or how fast the sensor is rotating around each axis. It uses the Coriolis effect—when the device rotates, vibrating structures inside experience a small force, which is translated into rotational speed.</a:t>
            </a:r>
          </a:p>
          <a:p>
            <a:pPr marL="514350" lvl="0" indent="-514350" eaLnBrk="0" fontAlgn="base" hangingPunct="0">
              <a:spcBef>
                <a:spcPct val="0"/>
              </a:spcBef>
              <a:spcAft>
                <a:spcPct val="0"/>
              </a:spcAft>
              <a:buFont typeface="+mj-lt"/>
              <a:buAutoNum type="arabicPeriod"/>
            </a:pPr>
            <a:r>
              <a:rPr lang="en-US" altLang="en-US" sz="2800" dirty="0">
                <a:solidFill>
                  <a:schemeClr val="bg1"/>
                </a:solidFill>
                <a:latin typeface="Arial" panose="020B0604020202020204" pitchFamily="34" charset="0"/>
              </a:rPr>
              <a:t>Together, these values allow the MPU6050 to detect orientation, tilt, motion, and rotation in real time. The sensor communicates this data digitally through the I²C interface, making it easy to integrate with microcontrollers like Arduino or ESP32.</a:t>
            </a:r>
          </a:p>
        </p:txBody>
      </p:sp>
      <p:pic>
        <p:nvPicPr>
          <p:cNvPr id="10" name="Picture 9">
            <a:extLst>
              <a:ext uri="{FF2B5EF4-FFF2-40B4-BE49-F238E27FC236}">
                <a16:creationId xmlns:a16="http://schemas.microsoft.com/office/drawing/2014/main" id="{6AE07A10-EBED-E8FD-FAA5-8B3B9F1374B2}"/>
              </a:ext>
            </a:extLst>
          </p:cNvPr>
          <p:cNvPicPr>
            <a:picLocks noChangeAspect="1"/>
          </p:cNvPicPr>
          <p:nvPr/>
        </p:nvPicPr>
        <p:blipFill>
          <a:blip r:embed="rId6"/>
          <a:stretch>
            <a:fillRect/>
          </a:stretch>
        </p:blipFill>
        <p:spPr>
          <a:xfrm>
            <a:off x="672779" y="3009900"/>
            <a:ext cx="5652655" cy="515551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76451F8-F87F-5692-AB1D-A1F0445CACE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3A2D469-AB00-E353-86D0-30FDA21A01C3}"/>
              </a:ext>
            </a:extLst>
          </p:cNvPr>
          <p:cNvSpPr/>
          <p:nvPr/>
        </p:nvSpPr>
        <p:spPr>
          <a:xfrm>
            <a:off x="-2476083" y="6515100"/>
            <a:ext cx="4952166" cy="4114800"/>
          </a:xfrm>
          <a:custGeom>
            <a:avLst/>
            <a:gdLst/>
            <a:ahLst/>
            <a:cxnLst/>
            <a:rect l="l" t="t" r="r" b="b"/>
            <a:pathLst>
              <a:path w="4952166" h="4114800">
                <a:moveTo>
                  <a:pt x="0" y="0"/>
                </a:moveTo>
                <a:lnTo>
                  <a:pt x="4952166" y="0"/>
                </a:lnTo>
                <a:lnTo>
                  <a:pt x="495216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9B823005-F81C-CBA3-DE5D-A7C9F2D429B1}"/>
              </a:ext>
            </a:extLst>
          </p:cNvPr>
          <p:cNvSpPr/>
          <p:nvPr/>
        </p:nvSpPr>
        <p:spPr>
          <a:xfrm>
            <a:off x="4205761" y="698379"/>
            <a:ext cx="9201150" cy="9201150"/>
          </a:xfrm>
          <a:custGeom>
            <a:avLst/>
            <a:gdLst/>
            <a:ahLst/>
            <a:cxnLst/>
            <a:rect l="l" t="t" r="r" b="b"/>
            <a:pathLst>
              <a:path w="9201150" h="9201150">
                <a:moveTo>
                  <a:pt x="0" y="0"/>
                </a:moveTo>
                <a:lnTo>
                  <a:pt x="9201150" y="0"/>
                </a:lnTo>
                <a:lnTo>
                  <a:pt x="9201150" y="9201150"/>
                </a:lnTo>
                <a:lnTo>
                  <a:pt x="0" y="920115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4" name="TextBox 4">
            <a:extLst>
              <a:ext uri="{FF2B5EF4-FFF2-40B4-BE49-F238E27FC236}">
                <a16:creationId xmlns:a16="http://schemas.microsoft.com/office/drawing/2014/main" id="{0795D562-7D71-E835-55E4-1BEB588139EA}"/>
              </a:ext>
            </a:extLst>
          </p:cNvPr>
          <p:cNvSpPr txBox="1"/>
          <p:nvPr/>
        </p:nvSpPr>
        <p:spPr>
          <a:xfrm>
            <a:off x="3797499" y="3774523"/>
            <a:ext cx="12439539" cy="1050672"/>
          </a:xfrm>
          <a:prstGeom prst="rect">
            <a:avLst/>
          </a:prstGeom>
        </p:spPr>
        <p:txBody>
          <a:bodyPr lIns="0" tIns="0" rIns="0" bIns="0" rtlCol="0" anchor="t">
            <a:spAutoFit/>
          </a:bodyPr>
          <a:lstStyle/>
          <a:p>
            <a:pPr algn="ctr">
              <a:lnSpc>
                <a:spcPts val="4217"/>
              </a:lnSpc>
            </a:pPr>
            <a:endParaRPr dirty="0"/>
          </a:p>
          <a:p>
            <a:pPr algn="just">
              <a:lnSpc>
                <a:spcPts val="4217"/>
              </a:lnSpc>
            </a:pPr>
            <a:endParaRPr lang="en-US" sz="3012" dirty="0">
              <a:solidFill>
                <a:srgbClr val="FFFFFF"/>
              </a:solidFill>
              <a:latin typeface="Poppins"/>
              <a:ea typeface="Poppins"/>
              <a:cs typeface="Poppins"/>
              <a:sym typeface="Poppins"/>
            </a:endParaRPr>
          </a:p>
        </p:txBody>
      </p:sp>
      <p:sp>
        <p:nvSpPr>
          <p:cNvPr id="5" name="TextBox 5">
            <a:extLst>
              <a:ext uri="{FF2B5EF4-FFF2-40B4-BE49-F238E27FC236}">
                <a16:creationId xmlns:a16="http://schemas.microsoft.com/office/drawing/2014/main" id="{E70EEEEF-673B-EB54-E97A-21DD6E0911CA}"/>
              </a:ext>
            </a:extLst>
          </p:cNvPr>
          <p:cNvSpPr txBox="1"/>
          <p:nvPr/>
        </p:nvSpPr>
        <p:spPr>
          <a:xfrm>
            <a:off x="4673592" y="800100"/>
            <a:ext cx="10414008" cy="1410643"/>
          </a:xfrm>
          <a:prstGeom prst="rect">
            <a:avLst/>
          </a:prstGeom>
        </p:spPr>
        <p:txBody>
          <a:bodyPr wrap="square" lIns="0" tIns="0" rIns="0" bIns="0" rtlCol="0" anchor="t">
            <a:spAutoFit/>
          </a:bodyPr>
          <a:lstStyle/>
          <a:p>
            <a:pPr algn="ctr">
              <a:lnSpc>
                <a:spcPts val="11000"/>
              </a:lnSpc>
            </a:pPr>
            <a:r>
              <a:rPr lang="en-US" sz="9734" dirty="0">
                <a:solidFill>
                  <a:srgbClr val="FFFFFF"/>
                </a:solidFill>
                <a:latin typeface="Impact"/>
                <a:ea typeface="Impact"/>
                <a:cs typeface="Impact"/>
                <a:sym typeface="Impact"/>
              </a:rPr>
              <a:t>WORKING PRINCIPLE</a:t>
            </a:r>
          </a:p>
        </p:txBody>
      </p:sp>
      <p:sp>
        <p:nvSpPr>
          <p:cNvPr id="6" name="Freeform 6">
            <a:extLst>
              <a:ext uri="{FF2B5EF4-FFF2-40B4-BE49-F238E27FC236}">
                <a16:creationId xmlns:a16="http://schemas.microsoft.com/office/drawing/2014/main" id="{406DDAA9-E320-1071-CD74-A5286ACD6B26}"/>
              </a:ext>
            </a:extLst>
          </p:cNvPr>
          <p:cNvSpPr/>
          <p:nvPr/>
        </p:nvSpPr>
        <p:spPr>
          <a:xfrm>
            <a:off x="15962378" y="-1448438"/>
            <a:ext cx="4952166" cy="4114800"/>
          </a:xfrm>
          <a:custGeom>
            <a:avLst/>
            <a:gdLst/>
            <a:ahLst/>
            <a:cxnLst/>
            <a:rect l="l" t="t" r="r" b="b"/>
            <a:pathLst>
              <a:path w="4952166" h="4114800">
                <a:moveTo>
                  <a:pt x="0" y="0"/>
                </a:moveTo>
                <a:lnTo>
                  <a:pt x="4952166" y="0"/>
                </a:lnTo>
                <a:lnTo>
                  <a:pt x="495216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Rectangle 2">
            <a:extLst>
              <a:ext uri="{FF2B5EF4-FFF2-40B4-BE49-F238E27FC236}">
                <a16:creationId xmlns:a16="http://schemas.microsoft.com/office/drawing/2014/main" id="{3A74FAFA-7135-ED0B-C7BF-8E7715C562C0}"/>
              </a:ext>
            </a:extLst>
          </p:cNvPr>
          <p:cNvSpPr>
            <a:spLocks noChangeArrowheads="1"/>
          </p:cNvSpPr>
          <p:nvPr/>
        </p:nvSpPr>
        <p:spPr bwMode="auto">
          <a:xfrm>
            <a:off x="7342462" y="3009900"/>
            <a:ext cx="10894661"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lvl="0" indent="-514350" eaLnBrk="0" fontAlgn="base" hangingPunct="0">
              <a:spcBef>
                <a:spcPct val="0"/>
              </a:spcBef>
              <a:spcAft>
                <a:spcPct val="0"/>
              </a:spcAft>
              <a:buFont typeface="+mj-lt"/>
              <a:buAutoNum type="arabicPeriod"/>
            </a:pPr>
            <a:r>
              <a:rPr lang="en-US" altLang="en-US" sz="2800" dirty="0">
                <a:solidFill>
                  <a:schemeClr val="bg1"/>
                </a:solidFill>
                <a:latin typeface="Arial" panose="020B0604020202020204" pitchFamily="34" charset="0"/>
              </a:rPr>
              <a:t>The ESP32 is a powerful microcontroller with built-in Wi-Fi and Bluetooth capabilities, widely used in IoT and smart device applications .</a:t>
            </a:r>
          </a:p>
          <a:p>
            <a:pPr marL="514350" lvl="0" indent="-514350" eaLnBrk="0" fontAlgn="base" hangingPunct="0">
              <a:spcBef>
                <a:spcPct val="0"/>
              </a:spcBef>
              <a:spcAft>
                <a:spcPct val="0"/>
              </a:spcAft>
              <a:buFont typeface="+mj-lt"/>
              <a:buAutoNum type="arabicPeriod"/>
            </a:pPr>
            <a:r>
              <a:rPr lang="en-US" altLang="en-US" sz="2800" dirty="0">
                <a:solidFill>
                  <a:schemeClr val="bg1"/>
                </a:solidFill>
                <a:latin typeface="Arial" panose="020B0604020202020204" pitchFamily="34" charset="0"/>
              </a:rPr>
              <a:t>It has multiple built-in modules like ADC, DAC, PWM, I²C, SPI, UART, and capacitive touch sensors, allowing it to directly interface with a wide range of sensors and devices.</a:t>
            </a:r>
          </a:p>
          <a:p>
            <a:pPr marL="514350" lvl="0" indent="-514350" eaLnBrk="0" fontAlgn="base" hangingPunct="0">
              <a:spcBef>
                <a:spcPct val="0"/>
              </a:spcBef>
              <a:spcAft>
                <a:spcPct val="0"/>
              </a:spcAft>
              <a:buFont typeface="+mj-lt"/>
              <a:buAutoNum type="arabicPeriod"/>
            </a:pPr>
            <a:r>
              <a:rPr lang="en-US" altLang="en-US" sz="2800" dirty="0">
                <a:solidFill>
                  <a:schemeClr val="bg1"/>
                </a:solidFill>
                <a:latin typeface="Arial" panose="020B0604020202020204" pitchFamily="34" charset="0"/>
              </a:rPr>
              <a:t>The working principle revolves around combining computation + wireless communication. It processes input data from sensors, executes programmed instructions, and then can send or receive data over Wi-Fi or Bluetooth without needing an extra module.</a:t>
            </a:r>
          </a:p>
          <a:p>
            <a:pPr marL="514350" lvl="0" indent="-514350" eaLnBrk="0" fontAlgn="base" hangingPunct="0">
              <a:spcBef>
                <a:spcPct val="0"/>
              </a:spcBef>
              <a:spcAft>
                <a:spcPct val="0"/>
              </a:spcAft>
              <a:buFont typeface="+mj-lt"/>
              <a:buAutoNum type="arabicPeriod"/>
            </a:pPr>
            <a:r>
              <a:rPr lang="en-US" altLang="en-US" sz="2800" dirty="0">
                <a:solidFill>
                  <a:schemeClr val="bg1"/>
                </a:solidFill>
                <a:latin typeface="Arial" panose="020B0604020202020204" pitchFamily="34" charset="0"/>
              </a:rPr>
              <a:t>It operates on 3.3V logic, and its firmware is programmable using platforms like Arduino IDE, </a:t>
            </a:r>
            <a:r>
              <a:rPr lang="en-US" altLang="en-US" sz="2800" dirty="0" err="1">
                <a:solidFill>
                  <a:schemeClr val="bg1"/>
                </a:solidFill>
                <a:latin typeface="Arial" panose="020B0604020202020204" pitchFamily="34" charset="0"/>
              </a:rPr>
              <a:t>MicroPython</a:t>
            </a:r>
            <a:r>
              <a:rPr lang="en-US" altLang="en-US" sz="2800" dirty="0">
                <a:solidFill>
                  <a:schemeClr val="bg1"/>
                </a:solidFill>
                <a:latin typeface="Arial" panose="020B0604020202020204" pitchFamily="34" charset="0"/>
              </a:rPr>
              <a:t>, or ESP-IDF.</a:t>
            </a:r>
          </a:p>
        </p:txBody>
      </p:sp>
      <p:pic>
        <p:nvPicPr>
          <p:cNvPr id="2050" name="Picture 2">
            <a:extLst>
              <a:ext uri="{FF2B5EF4-FFF2-40B4-BE49-F238E27FC236}">
                <a16:creationId xmlns:a16="http://schemas.microsoft.com/office/drawing/2014/main" id="{AF9C35F6-8834-74A3-77FB-EC68322352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46" y="3543300"/>
            <a:ext cx="6906754"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9963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3522" y="-4057650"/>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5230200" y="2813114"/>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3526453" y="1985202"/>
            <a:ext cx="10932578" cy="7273098"/>
            <a:chOff x="0" y="0"/>
            <a:chExt cx="14576770" cy="9697464"/>
          </a:xfrm>
        </p:grpSpPr>
        <p:sp>
          <p:nvSpPr>
            <p:cNvPr id="5" name="Freeform 5"/>
            <p:cNvSpPr/>
            <p:nvPr/>
          </p:nvSpPr>
          <p:spPr>
            <a:xfrm>
              <a:off x="0" y="0"/>
              <a:ext cx="14576770" cy="9697464"/>
            </a:xfrm>
            <a:custGeom>
              <a:avLst/>
              <a:gdLst/>
              <a:ahLst/>
              <a:cxnLst/>
              <a:rect l="l" t="t" r="r" b="b"/>
              <a:pathLst>
                <a:path w="14576770" h="9697464">
                  <a:moveTo>
                    <a:pt x="0" y="0"/>
                  </a:moveTo>
                  <a:lnTo>
                    <a:pt x="14576770" y="0"/>
                  </a:lnTo>
                  <a:lnTo>
                    <a:pt x="14576770" y="9697464"/>
                  </a:lnTo>
                  <a:lnTo>
                    <a:pt x="0" y="9697464"/>
                  </a:lnTo>
                  <a:lnTo>
                    <a:pt x="0" y="0"/>
                  </a:lnTo>
                  <a:close/>
                </a:path>
              </a:pathLst>
            </a:custGeom>
            <a:blipFill>
              <a:blip r:embed="rId4"/>
              <a:stretch>
                <a:fillRect t="-12729" b="-12729"/>
              </a:stretch>
            </a:blipFill>
          </p:spPr>
        </p:sp>
        <p:grpSp>
          <p:nvGrpSpPr>
            <p:cNvPr id="6" name="Group 6"/>
            <p:cNvGrpSpPr/>
            <p:nvPr/>
          </p:nvGrpSpPr>
          <p:grpSpPr>
            <a:xfrm>
              <a:off x="3148023" y="4483171"/>
              <a:ext cx="1070722" cy="731121"/>
              <a:chOff x="0" y="0"/>
              <a:chExt cx="1190340" cy="812800"/>
            </a:xfrm>
          </p:grpSpPr>
          <p:sp>
            <p:nvSpPr>
              <p:cNvPr id="7" name="Freeform 7"/>
              <p:cNvSpPr/>
              <p:nvPr/>
            </p:nvSpPr>
            <p:spPr>
              <a:xfrm>
                <a:off x="0" y="0"/>
                <a:ext cx="1190340" cy="812800"/>
              </a:xfrm>
              <a:custGeom>
                <a:avLst/>
                <a:gdLst/>
                <a:ahLst/>
                <a:cxnLst/>
                <a:rect l="l" t="t" r="r" b="b"/>
                <a:pathLst>
                  <a:path w="1190340" h="812800">
                    <a:moveTo>
                      <a:pt x="1190340" y="406400"/>
                    </a:moveTo>
                    <a:lnTo>
                      <a:pt x="783940" y="0"/>
                    </a:lnTo>
                    <a:lnTo>
                      <a:pt x="783940" y="203200"/>
                    </a:lnTo>
                    <a:lnTo>
                      <a:pt x="0" y="203200"/>
                    </a:lnTo>
                    <a:lnTo>
                      <a:pt x="0" y="609600"/>
                    </a:lnTo>
                    <a:lnTo>
                      <a:pt x="783940" y="609600"/>
                    </a:lnTo>
                    <a:lnTo>
                      <a:pt x="783940" y="812800"/>
                    </a:lnTo>
                    <a:lnTo>
                      <a:pt x="1190340" y="406400"/>
                    </a:lnTo>
                    <a:close/>
                  </a:path>
                </a:pathLst>
              </a:custGeom>
              <a:solidFill>
                <a:srgbClr val="FFFFFF"/>
              </a:solidFill>
            </p:spPr>
          </p:sp>
          <p:sp>
            <p:nvSpPr>
              <p:cNvPr id="8" name="TextBox 8"/>
              <p:cNvSpPr txBox="1"/>
              <p:nvPr/>
            </p:nvSpPr>
            <p:spPr>
              <a:xfrm>
                <a:off x="0" y="136525"/>
                <a:ext cx="1088740" cy="473075"/>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3299875" y="-14261"/>
              <a:ext cx="8854541" cy="2102938"/>
            </a:xfrm>
            <a:prstGeom prst="rect">
              <a:avLst/>
            </a:prstGeom>
          </p:spPr>
          <p:txBody>
            <a:bodyPr lIns="0" tIns="0" rIns="0" bIns="0" rtlCol="0" anchor="t">
              <a:spAutoFit/>
            </a:bodyPr>
            <a:lstStyle/>
            <a:p>
              <a:pPr algn="ctr">
                <a:lnSpc>
                  <a:spcPts val="11000"/>
                </a:lnSpc>
              </a:pPr>
              <a:r>
                <a:rPr lang="en-US" sz="9734">
                  <a:solidFill>
                    <a:srgbClr val="FFFFFF"/>
                  </a:solidFill>
                  <a:latin typeface="Impact"/>
                  <a:ea typeface="Impact"/>
                  <a:cs typeface="Impact"/>
                  <a:sym typeface="Impact"/>
                </a:rPr>
                <a:t>FLOWCHART</a:t>
              </a:r>
            </a:p>
          </p:txBody>
        </p:sp>
        <p:grpSp>
          <p:nvGrpSpPr>
            <p:cNvPr id="10" name="Group 10"/>
            <p:cNvGrpSpPr/>
            <p:nvPr/>
          </p:nvGrpSpPr>
          <p:grpSpPr>
            <a:xfrm>
              <a:off x="6842719" y="4483171"/>
              <a:ext cx="1070722" cy="731121"/>
              <a:chOff x="0" y="0"/>
              <a:chExt cx="1190340" cy="812800"/>
            </a:xfrm>
          </p:grpSpPr>
          <p:sp>
            <p:nvSpPr>
              <p:cNvPr id="11" name="Freeform 11"/>
              <p:cNvSpPr/>
              <p:nvPr/>
            </p:nvSpPr>
            <p:spPr>
              <a:xfrm>
                <a:off x="0" y="0"/>
                <a:ext cx="1190340" cy="812800"/>
              </a:xfrm>
              <a:custGeom>
                <a:avLst/>
                <a:gdLst/>
                <a:ahLst/>
                <a:cxnLst/>
                <a:rect l="l" t="t" r="r" b="b"/>
                <a:pathLst>
                  <a:path w="1190340" h="812800">
                    <a:moveTo>
                      <a:pt x="1190340" y="406400"/>
                    </a:moveTo>
                    <a:lnTo>
                      <a:pt x="783940" y="0"/>
                    </a:lnTo>
                    <a:lnTo>
                      <a:pt x="783940" y="203200"/>
                    </a:lnTo>
                    <a:lnTo>
                      <a:pt x="0" y="203200"/>
                    </a:lnTo>
                    <a:lnTo>
                      <a:pt x="0" y="609600"/>
                    </a:lnTo>
                    <a:lnTo>
                      <a:pt x="783940" y="609600"/>
                    </a:lnTo>
                    <a:lnTo>
                      <a:pt x="783940" y="812800"/>
                    </a:lnTo>
                    <a:lnTo>
                      <a:pt x="1190340" y="406400"/>
                    </a:lnTo>
                    <a:close/>
                  </a:path>
                </a:pathLst>
              </a:custGeom>
              <a:solidFill>
                <a:srgbClr val="FFFFFF"/>
              </a:solidFill>
            </p:spPr>
          </p:sp>
          <p:sp>
            <p:nvSpPr>
              <p:cNvPr id="12" name="TextBox 12"/>
              <p:cNvSpPr txBox="1"/>
              <p:nvPr/>
            </p:nvSpPr>
            <p:spPr>
              <a:xfrm>
                <a:off x="0" y="136525"/>
                <a:ext cx="1088740" cy="473075"/>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10542341" y="4483171"/>
              <a:ext cx="1070722" cy="731121"/>
              <a:chOff x="0" y="0"/>
              <a:chExt cx="1190340" cy="812800"/>
            </a:xfrm>
          </p:grpSpPr>
          <p:sp>
            <p:nvSpPr>
              <p:cNvPr id="14" name="Freeform 14"/>
              <p:cNvSpPr/>
              <p:nvPr/>
            </p:nvSpPr>
            <p:spPr>
              <a:xfrm>
                <a:off x="0" y="0"/>
                <a:ext cx="1190340" cy="812800"/>
              </a:xfrm>
              <a:custGeom>
                <a:avLst/>
                <a:gdLst/>
                <a:ahLst/>
                <a:cxnLst/>
                <a:rect l="l" t="t" r="r" b="b"/>
                <a:pathLst>
                  <a:path w="1190340" h="812800">
                    <a:moveTo>
                      <a:pt x="1190340" y="406400"/>
                    </a:moveTo>
                    <a:lnTo>
                      <a:pt x="783940" y="0"/>
                    </a:lnTo>
                    <a:lnTo>
                      <a:pt x="783940" y="203200"/>
                    </a:lnTo>
                    <a:lnTo>
                      <a:pt x="0" y="203200"/>
                    </a:lnTo>
                    <a:lnTo>
                      <a:pt x="0" y="609600"/>
                    </a:lnTo>
                    <a:lnTo>
                      <a:pt x="783940" y="609600"/>
                    </a:lnTo>
                    <a:lnTo>
                      <a:pt x="783940" y="812800"/>
                    </a:lnTo>
                    <a:lnTo>
                      <a:pt x="1190340" y="406400"/>
                    </a:lnTo>
                    <a:close/>
                  </a:path>
                </a:pathLst>
              </a:custGeom>
              <a:solidFill>
                <a:srgbClr val="FFFFFF"/>
              </a:solidFill>
            </p:spPr>
          </p:sp>
          <p:sp>
            <p:nvSpPr>
              <p:cNvPr id="15" name="TextBox 15"/>
              <p:cNvSpPr txBox="1"/>
              <p:nvPr/>
            </p:nvSpPr>
            <p:spPr>
              <a:xfrm>
                <a:off x="0" y="136525"/>
                <a:ext cx="1088740" cy="473075"/>
              </a:xfrm>
              <a:prstGeom prst="rect">
                <a:avLst/>
              </a:prstGeom>
            </p:spPr>
            <p:txBody>
              <a:bodyPr lIns="50800" tIns="50800" rIns="50800" bIns="50800" rtlCol="0" anchor="ctr"/>
              <a:lstStyle/>
              <a:p>
                <a:pPr algn="ctr">
                  <a:lnSpc>
                    <a:spcPts val="2800"/>
                  </a:lnSpc>
                </a:pPr>
                <a:endParaRPr/>
              </a:p>
            </p:txBody>
          </p:sp>
        </p:grpSp>
        <p:sp>
          <p:nvSpPr>
            <p:cNvPr id="16" name="AutoShape 16"/>
            <p:cNvSpPr/>
            <p:nvPr/>
          </p:nvSpPr>
          <p:spPr>
            <a:xfrm flipV="1">
              <a:off x="5331379" y="8094477"/>
              <a:ext cx="3997110" cy="0"/>
            </a:xfrm>
            <a:prstGeom prst="line">
              <a:avLst/>
            </a:prstGeom>
            <a:ln w="215900" cap="flat">
              <a:solidFill>
                <a:srgbClr val="FFFFFF"/>
              </a:solidFill>
              <a:prstDash val="solid"/>
              <a:headEnd type="none" w="sm" len="sm"/>
              <a:tailEnd type="none" w="sm" len="sm"/>
            </a:ln>
          </p:spPr>
        </p:sp>
        <p:sp>
          <p:nvSpPr>
            <p:cNvPr id="17" name="AutoShape 17"/>
            <p:cNvSpPr/>
            <p:nvPr/>
          </p:nvSpPr>
          <p:spPr>
            <a:xfrm flipV="1">
              <a:off x="5439329" y="6514083"/>
              <a:ext cx="0" cy="1580395"/>
            </a:xfrm>
            <a:prstGeom prst="line">
              <a:avLst/>
            </a:prstGeom>
            <a:ln w="215900" cap="flat">
              <a:solidFill>
                <a:srgbClr val="FFFFFF"/>
              </a:solidFill>
              <a:prstDash val="solid"/>
              <a:headEnd type="none" w="sm" len="sm"/>
              <a:tailEnd type="arrow" w="med" len="sm"/>
            </a:ln>
          </p:spPr>
        </p:sp>
        <p:sp>
          <p:nvSpPr>
            <p:cNvPr id="18" name="AutoShape 18"/>
            <p:cNvSpPr/>
            <p:nvPr/>
          </p:nvSpPr>
          <p:spPr>
            <a:xfrm flipV="1">
              <a:off x="9220539" y="6539483"/>
              <a:ext cx="0" cy="1580395"/>
            </a:xfrm>
            <a:prstGeom prst="line">
              <a:avLst/>
            </a:prstGeom>
            <a:ln w="215900" cap="flat">
              <a:solidFill>
                <a:srgbClr val="FFFFFF"/>
              </a:solidFill>
              <a:prstDash val="solid"/>
              <a:headEnd type="none" w="sm" len="sm"/>
              <a:tailEnd type="arrow" w="med" len="sm"/>
            </a:ln>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004618" y="5473935"/>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8848923" y="482898"/>
            <a:ext cx="9219238" cy="1433523"/>
          </a:xfrm>
          <a:prstGeom prst="rect">
            <a:avLst/>
          </a:prstGeom>
        </p:spPr>
        <p:txBody>
          <a:bodyPr lIns="0" tIns="0" rIns="0" bIns="0" rtlCol="0" anchor="t">
            <a:spAutoFit/>
          </a:bodyPr>
          <a:lstStyle/>
          <a:p>
            <a:pPr algn="ctr">
              <a:lnSpc>
                <a:spcPts val="9823"/>
              </a:lnSpc>
            </a:pPr>
            <a:r>
              <a:rPr lang="en-US" sz="8693">
                <a:solidFill>
                  <a:srgbClr val="FFFFFF"/>
                </a:solidFill>
                <a:latin typeface="Impact"/>
                <a:ea typeface="Impact"/>
                <a:cs typeface="Impact"/>
                <a:sym typeface="Impact"/>
              </a:rPr>
              <a:t>CIRCUIT CONNECTION:</a:t>
            </a:r>
          </a:p>
        </p:txBody>
      </p:sp>
      <p:sp>
        <p:nvSpPr>
          <p:cNvPr id="4" name="Freeform 4"/>
          <p:cNvSpPr/>
          <p:nvPr/>
        </p:nvSpPr>
        <p:spPr>
          <a:xfrm>
            <a:off x="14418909" y="-4057650"/>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404799" y="597198"/>
            <a:ext cx="10409939" cy="9160747"/>
          </a:xfrm>
          <a:custGeom>
            <a:avLst/>
            <a:gdLst/>
            <a:ahLst/>
            <a:cxnLst/>
            <a:rect l="l" t="t" r="r" b="b"/>
            <a:pathLst>
              <a:path w="10409939" h="9160747">
                <a:moveTo>
                  <a:pt x="0" y="0"/>
                </a:moveTo>
                <a:lnTo>
                  <a:pt x="10409939" y="0"/>
                </a:lnTo>
                <a:lnTo>
                  <a:pt x="10409939" y="9160747"/>
                </a:lnTo>
                <a:lnTo>
                  <a:pt x="0" y="9160747"/>
                </a:lnTo>
                <a:lnTo>
                  <a:pt x="0" y="0"/>
                </a:lnTo>
                <a:close/>
              </a:path>
            </a:pathLst>
          </a:custGeom>
          <a:blipFill>
            <a:blip r:embed="rId4"/>
            <a:stretch>
              <a:fillRect/>
            </a:stretch>
          </a:blipFill>
        </p:spPr>
      </p:sp>
      <p:sp>
        <p:nvSpPr>
          <p:cNvPr id="6" name="TextBox 6"/>
          <p:cNvSpPr txBox="1"/>
          <p:nvPr/>
        </p:nvSpPr>
        <p:spPr>
          <a:xfrm>
            <a:off x="9076885" y="3217210"/>
            <a:ext cx="7960062" cy="2152337"/>
          </a:xfrm>
          <a:prstGeom prst="rect">
            <a:avLst/>
          </a:prstGeom>
        </p:spPr>
        <p:txBody>
          <a:bodyPr lIns="0" tIns="0" rIns="0" bIns="0" rtlCol="0" anchor="t">
            <a:spAutoFit/>
          </a:bodyPr>
          <a:lstStyle/>
          <a:p>
            <a:pPr marL="650357" lvl="1" indent="-325179" algn="just">
              <a:lnSpc>
                <a:spcPts val="4217"/>
              </a:lnSpc>
              <a:spcBef>
                <a:spcPct val="0"/>
              </a:spcBef>
              <a:buFont typeface="Arial"/>
              <a:buChar char="•"/>
            </a:pPr>
            <a:r>
              <a:rPr lang="en-US" sz="3012" u="none" strike="noStrike" dirty="0">
                <a:solidFill>
                  <a:srgbClr val="FFFFFF"/>
                </a:solidFill>
                <a:latin typeface="Poppins"/>
                <a:ea typeface="Poppins"/>
                <a:cs typeface="Poppins"/>
                <a:sym typeface="Poppins"/>
              </a:rPr>
              <a:t>Diagram of ESP32 ↔ MPU6050 ↔ OLED ↔ Buzzer</a:t>
            </a:r>
          </a:p>
          <a:p>
            <a:pPr marL="650357" lvl="1" indent="-325179" algn="just">
              <a:lnSpc>
                <a:spcPts val="4217"/>
              </a:lnSpc>
              <a:spcBef>
                <a:spcPct val="0"/>
              </a:spcBef>
              <a:buFont typeface="Arial"/>
              <a:buChar char="•"/>
            </a:pPr>
            <a:r>
              <a:rPr lang="en-US" sz="3012" u="none" strike="noStrike" dirty="0">
                <a:solidFill>
                  <a:srgbClr val="FFFFFF"/>
                </a:solidFill>
                <a:latin typeface="Poppins"/>
                <a:ea typeface="Poppins"/>
                <a:cs typeface="Poppins"/>
                <a:sym typeface="Poppins"/>
              </a:rPr>
              <a:t>Mention pin connections (SDA, SCL, VCC, GND, GPIO pins)</a:t>
            </a:r>
          </a:p>
        </p:txBody>
      </p:sp>
      <p:sp>
        <p:nvSpPr>
          <p:cNvPr id="7" name="TextBox 7"/>
          <p:cNvSpPr txBox="1"/>
          <p:nvPr/>
        </p:nvSpPr>
        <p:spPr>
          <a:xfrm>
            <a:off x="6172200" y="5594434"/>
            <a:ext cx="10089658" cy="1438118"/>
          </a:xfrm>
          <a:prstGeom prst="rect">
            <a:avLst/>
          </a:prstGeom>
        </p:spPr>
        <p:txBody>
          <a:bodyPr lIns="0" tIns="0" rIns="0" bIns="0" rtlCol="0" anchor="t">
            <a:spAutoFit/>
          </a:bodyPr>
          <a:lstStyle/>
          <a:p>
            <a:pPr marL="0" lvl="0" indent="0" algn="ctr">
              <a:lnSpc>
                <a:spcPts val="9823"/>
              </a:lnSpc>
              <a:spcBef>
                <a:spcPct val="0"/>
              </a:spcBef>
            </a:pPr>
            <a:r>
              <a:rPr lang="en-US" sz="8693" b="1" u="none" strike="noStrike" dirty="0">
                <a:solidFill>
                  <a:srgbClr val="FFFFFF"/>
                </a:solidFill>
                <a:latin typeface="Impact"/>
                <a:ea typeface="Impact"/>
                <a:cs typeface="Impact"/>
                <a:sym typeface="Impact"/>
              </a:rPr>
              <a:t>OUTPUT:</a:t>
            </a:r>
          </a:p>
        </p:txBody>
      </p:sp>
      <p:sp>
        <p:nvSpPr>
          <p:cNvPr id="8" name="TextBox 8"/>
          <p:cNvSpPr txBox="1"/>
          <p:nvPr/>
        </p:nvSpPr>
        <p:spPr>
          <a:xfrm>
            <a:off x="9144000" y="7048500"/>
            <a:ext cx="8251721" cy="2152337"/>
          </a:xfrm>
          <a:prstGeom prst="rect">
            <a:avLst/>
          </a:prstGeom>
        </p:spPr>
        <p:txBody>
          <a:bodyPr lIns="0" tIns="0" rIns="0" bIns="0" rtlCol="0" anchor="t">
            <a:spAutoFit/>
          </a:bodyPr>
          <a:lstStyle/>
          <a:p>
            <a:pPr marL="650357" lvl="1" indent="-325179" algn="just">
              <a:lnSpc>
                <a:spcPts val="4217"/>
              </a:lnSpc>
              <a:spcBef>
                <a:spcPct val="0"/>
              </a:spcBef>
              <a:buFont typeface="Arial"/>
              <a:buChar char="•"/>
            </a:pPr>
            <a:r>
              <a:rPr lang="en-US" sz="3012" dirty="0">
                <a:solidFill>
                  <a:srgbClr val="FFFFFF"/>
                </a:solidFill>
                <a:latin typeface="Poppins"/>
                <a:ea typeface="Poppins"/>
                <a:cs typeface="Poppins"/>
                <a:sym typeface="Poppins"/>
              </a:rPr>
              <a:t>OLE</a:t>
            </a:r>
            <a:r>
              <a:rPr lang="en-US" sz="3012" u="none" strike="noStrike" dirty="0">
                <a:solidFill>
                  <a:srgbClr val="FFFFFF"/>
                </a:solidFill>
                <a:latin typeface="Poppins"/>
                <a:ea typeface="Poppins"/>
                <a:cs typeface="Poppins"/>
                <a:sym typeface="Poppins"/>
              </a:rPr>
              <a:t>D displaying acceleration values</a:t>
            </a:r>
          </a:p>
          <a:p>
            <a:pPr marL="650357" lvl="1" indent="-325179" algn="just">
              <a:lnSpc>
                <a:spcPts val="4217"/>
              </a:lnSpc>
              <a:spcBef>
                <a:spcPct val="0"/>
              </a:spcBef>
              <a:buFont typeface="Arial"/>
              <a:buChar char="•"/>
            </a:pPr>
            <a:r>
              <a:rPr lang="en-US" sz="3012" u="none" strike="noStrike" dirty="0">
                <a:solidFill>
                  <a:srgbClr val="FFFFFF"/>
                </a:solidFill>
                <a:latin typeface="Poppins"/>
                <a:ea typeface="Poppins"/>
                <a:cs typeface="Poppins"/>
                <a:sym typeface="Poppins"/>
              </a:rPr>
              <a:t>Buzzer beeping when tilt angle &gt; threshold</a:t>
            </a:r>
          </a:p>
          <a:p>
            <a:pPr algn="just">
              <a:lnSpc>
                <a:spcPts val="4217"/>
              </a:lnSpc>
              <a:spcBef>
                <a:spcPct val="0"/>
              </a:spcBef>
            </a:pPr>
            <a:endParaRPr lang="en-US" sz="3012" u="none" strike="noStrike" dirty="0">
              <a:solidFill>
                <a:srgbClr val="FFFFFF"/>
              </a:solidFill>
              <a:latin typeface="Poppins"/>
              <a:ea typeface="Poppins"/>
              <a:cs typeface="Poppins"/>
              <a:sym typeface="Poppi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018147" y="-419100"/>
            <a:ext cx="4609246" cy="4114800"/>
          </a:xfrm>
          <a:custGeom>
            <a:avLst/>
            <a:gdLst/>
            <a:ahLst/>
            <a:cxnLst/>
            <a:rect l="l" t="t" r="r" b="b"/>
            <a:pathLst>
              <a:path w="4609246" h="4114800">
                <a:moveTo>
                  <a:pt x="0" y="0"/>
                </a:moveTo>
                <a:lnTo>
                  <a:pt x="4609247" y="0"/>
                </a:lnTo>
                <a:lnTo>
                  <a:pt x="46092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16916400" y="7277100"/>
            <a:ext cx="4609246" cy="4114800"/>
          </a:xfrm>
          <a:custGeom>
            <a:avLst/>
            <a:gdLst/>
            <a:ahLst/>
            <a:cxnLst/>
            <a:rect l="l" t="t" r="r" b="b"/>
            <a:pathLst>
              <a:path w="4609246" h="4114800">
                <a:moveTo>
                  <a:pt x="4609247" y="0"/>
                </a:moveTo>
                <a:lnTo>
                  <a:pt x="0" y="0"/>
                </a:lnTo>
                <a:lnTo>
                  <a:pt x="0" y="4114800"/>
                </a:lnTo>
                <a:lnTo>
                  <a:pt x="4609247" y="4114800"/>
                </a:lnTo>
                <a:lnTo>
                  <a:pt x="460924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7709" y="3687308"/>
            <a:ext cx="10651331" cy="6599692"/>
          </a:xfrm>
          <a:prstGeom prst="rect">
            <a:avLst/>
          </a:prstGeom>
        </p:spPr>
        <p:txBody>
          <a:bodyPr wrap="square" lIns="0" tIns="0" rIns="0" bIns="0" rtlCol="0" anchor="t">
            <a:spAutoFit/>
          </a:bodyPr>
          <a:lstStyle/>
          <a:p>
            <a:pPr algn="ctr">
              <a:lnSpc>
                <a:spcPts val="4693"/>
              </a:lnSpc>
            </a:pPr>
            <a:endParaRPr dirty="0"/>
          </a:p>
          <a:p>
            <a:pPr marL="723864" lvl="1" indent="-361932" algn="l">
              <a:lnSpc>
                <a:spcPts val="4693"/>
              </a:lnSpc>
              <a:buFont typeface="Arial"/>
              <a:buChar char="•"/>
            </a:pPr>
            <a:r>
              <a:rPr lang="en-US" sz="3352" dirty="0">
                <a:solidFill>
                  <a:srgbClr val="FFFFFF"/>
                </a:solidFill>
                <a:latin typeface="Poppins"/>
                <a:ea typeface="Poppins"/>
                <a:cs typeface="Poppins"/>
                <a:sym typeface="Poppins"/>
              </a:rPr>
              <a:t>Rider corners bike → MPU6050 detects lean angle</a:t>
            </a:r>
          </a:p>
          <a:p>
            <a:pPr marL="723864" lvl="1" indent="-361932" algn="l">
              <a:lnSpc>
                <a:spcPts val="4693"/>
              </a:lnSpc>
              <a:buFont typeface="Arial"/>
              <a:buChar char="•"/>
            </a:pPr>
            <a:r>
              <a:rPr lang="en-US" sz="3352" dirty="0">
                <a:solidFill>
                  <a:srgbClr val="FFFFFF"/>
                </a:solidFill>
                <a:latin typeface="Poppins"/>
                <a:ea typeface="Poppins"/>
                <a:cs typeface="Poppins"/>
                <a:sym typeface="Poppins"/>
              </a:rPr>
              <a:t>If lean angle &gt; safe limit (e.g., 45°), buzzer beeps</a:t>
            </a:r>
          </a:p>
          <a:p>
            <a:pPr marL="723864" lvl="1" indent="-361932" algn="l">
              <a:lnSpc>
                <a:spcPts val="4693"/>
              </a:lnSpc>
              <a:buFont typeface="Arial"/>
              <a:buChar char="•"/>
            </a:pPr>
            <a:r>
              <a:rPr lang="en-US" sz="3352" dirty="0">
                <a:solidFill>
                  <a:srgbClr val="FFFFFF"/>
                </a:solidFill>
                <a:latin typeface="Poppins"/>
                <a:ea typeface="Poppins"/>
                <a:cs typeface="Poppins"/>
                <a:sym typeface="Poppins"/>
              </a:rPr>
              <a:t>If rider is about to fall (sudden angular acceleration + loss of balance detected), airbag system in rider’s jacket deploys</a:t>
            </a:r>
          </a:p>
          <a:p>
            <a:pPr marL="723864" lvl="1" indent="-361932" algn="l">
              <a:lnSpc>
                <a:spcPts val="4693"/>
              </a:lnSpc>
              <a:buFont typeface="Arial"/>
              <a:buChar char="•"/>
            </a:pPr>
            <a:r>
              <a:rPr lang="en-US" sz="3352" dirty="0">
                <a:solidFill>
                  <a:srgbClr val="FFFFFF"/>
                </a:solidFill>
                <a:latin typeface="Poppins"/>
                <a:ea typeface="Poppins"/>
                <a:cs typeface="Poppins"/>
                <a:sym typeface="Poppins"/>
              </a:rPr>
              <a:t>Prevents accidents by early warning + injury reduction</a:t>
            </a:r>
          </a:p>
          <a:p>
            <a:pPr algn="l">
              <a:lnSpc>
                <a:spcPts val="4693"/>
              </a:lnSpc>
            </a:pPr>
            <a:endParaRPr lang="en-US" sz="3352" dirty="0">
              <a:solidFill>
                <a:srgbClr val="FFFFFF"/>
              </a:solidFill>
              <a:latin typeface="Poppins"/>
              <a:ea typeface="Poppins"/>
              <a:cs typeface="Poppins"/>
              <a:sym typeface="Poppins"/>
            </a:endParaRPr>
          </a:p>
        </p:txBody>
      </p:sp>
      <p:sp>
        <p:nvSpPr>
          <p:cNvPr id="6" name="TextBox 6"/>
          <p:cNvSpPr txBox="1"/>
          <p:nvPr/>
        </p:nvSpPr>
        <p:spPr>
          <a:xfrm>
            <a:off x="2320903" y="320776"/>
            <a:ext cx="13646193" cy="2702856"/>
          </a:xfrm>
          <a:prstGeom prst="rect">
            <a:avLst/>
          </a:prstGeom>
        </p:spPr>
        <p:txBody>
          <a:bodyPr lIns="0" tIns="0" rIns="0" bIns="0" rtlCol="0" anchor="t">
            <a:spAutoFit/>
          </a:bodyPr>
          <a:lstStyle/>
          <a:p>
            <a:pPr algn="ctr">
              <a:lnSpc>
                <a:spcPts val="11000"/>
              </a:lnSpc>
            </a:pPr>
            <a:r>
              <a:rPr lang="en-US" sz="8800" dirty="0">
                <a:solidFill>
                  <a:srgbClr val="FFFFFF"/>
                </a:solidFill>
                <a:latin typeface="Impact"/>
                <a:ea typeface="Impact"/>
                <a:cs typeface="Impact"/>
                <a:sym typeface="Impact"/>
              </a:rPr>
              <a:t>APPLICATION IN BIKE CORNERING (EXTENSION IDEA):</a:t>
            </a:r>
          </a:p>
        </p:txBody>
      </p:sp>
      <p:pic>
        <p:nvPicPr>
          <p:cNvPr id="3074" name="Picture 2" descr="image from Bosch showing the different trajectories of ABS or lean angle sensitive ABS">
            <a:extLst>
              <a:ext uri="{FF2B5EF4-FFF2-40B4-BE49-F238E27FC236}">
                <a16:creationId xmlns:a16="http://schemas.microsoft.com/office/drawing/2014/main" id="{EE0DF095-3126-C933-4D7D-C85FACD0D5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3200" y="4838700"/>
            <a:ext cx="7064715" cy="40416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07796" y="-3767991"/>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521853" y="2089310"/>
            <a:ext cx="2948680" cy="2959442"/>
          </a:xfrm>
          <a:custGeom>
            <a:avLst/>
            <a:gdLst/>
            <a:ahLst/>
            <a:cxnLst/>
            <a:rect l="l" t="t" r="r" b="b"/>
            <a:pathLst>
              <a:path w="2948680" h="2959442">
                <a:moveTo>
                  <a:pt x="0" y="0"/>
                </a:moveTo>
                <a:lnTo>
                  <a:pt x="2948680" y="0"/>
                </a:lnTo>
                <a:lnTo>
                  <a:pt x="2948680" y="2959442"/>
                </a:lnTo>
                <a:lnTo>
                  <a:pt x="0" y="29594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86508" y="-938824"/>
            <a:ext cx="4099837" cy="4114800"/>
          </a:xfrm>
          <a:custGeom>
            <a:avLst/>
            <a:gdLst/>
            <a:ahLst/>
            <a:cxnLst/>
            <a:rect l="l" t="t" r="r" b="b"/>
            <a:pathLst>
              <a:path w="4099837" h="4114800">
                <a:moveTo>
                  <a:pt x="0" y="0"/>
                </a:moveTo>
                <a:lnTo>
                  <a:pt x="4099837" y="0"/>
                </a:lnTo>
                <a:lnTo>
                  <a:pt x="409983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4936200" y="9083515"/>
            <a:ext cx="2378335" cy="2387015"/>
          </a:xfrm>
          <a:custGeom>
            <a:avLst/>
            <a:gdLst/>
            <a:ahLst/>
            <a:cxnLst/>
            <a:rect l="l" t="t" r="r" b="b"/>
            <a:pathLst>
              <a:path w="2378335" h="2387015">
                <a:moveTo>
                  <a:pt x="0" y="0"/>
                </a:moveTo>
                <a:lnTo>
                  <a:pt x="2378334" y="0"/>
                </a:lnTo>
                <a:lnTo>
                  <a:pt x="2378334" y="2387015"/>
                </a:lnTo>
                <a:lnTo>
                  <a:pt x="0" y="23870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4373883" y="5552449"/>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769269" y="4546696"/>
            <a:ext cx="13539194" cy="3553390"/>
          </a:xfrm>
          <a:prstGeom prst="rect">
            <a:avLst/>
          </a:prstGeom>
        </p:spPr>
        <p:txBody>
          <a:bodyPr lIns="0" tIns="0" rIns="0" bIns="0" rtlCol="0" anchor="t">
            <a:spAutoFit/>
          </a:bodyPr>
          <a:lstStyle/>
          <a:p>
            <a:pPr algn="ctr">
              <a:lnSpc>
                <a:spcPts val="4693"/>
              </a:lnSpc>
            </a:pPr>
            <a:endParaRPr dirty="0"/>
          </a:p>
          <a:p>
            <a:pPr marL="723863" lvl="1" indent="-361932" algn="l">
              <a:lnSpc>
                <a:spcPts val="4693"/>
              </a:lnSpc>
              <a:buFont typeface="Arial"/>
              <a:buChar char="•"/>
            </a:pPr>
            <a:r>
              <a:rPr lang="en-US" sz="3352" dirty="0">
                <a:solidFill>
                  <a:srgbClr val="FFFFFF"/>
                </a:solidFill>
                <a:latin typeface="Poppins"/>
                <a:ea typeface="Poppins"/>
                <a:cs typeface="Poppins"/>
                <a:sym typeface="Poppins"/>
              </a:rPr>
              <a:t>Accident prevention in sharp turns</a:t>
            </a:r>
          </a:p>
          <a:p>
            <a:pPr marL="723863" lvl="1" indent="-361932" algn="l">
              <a:lnSpc>
                <a:spcPts val="4693"/>
              </a:lnSpc>
              <a:buFont typeface="Arial"/>
              <a:buChar char="•"/>
            </a:pPr>
            <a:r>
              <a:rPr lang="en-US" sz="3352" dirty="0">
                <a:solidFill>
                  <a:srgbClr val="FFFFFF"/>
                </a:solidFill>
                <a:latin typeface="Poppins"/>
                <a:ea typeface="Poppins"/>
                <a:cs typeface="Poppins"/>
                <a:sym typeface="Poppins"/>
              </a:rPr>
              <a:t>Real-time warning system for riders</a:t>
            </a:r>
          </a:p>
          <a:p>
            <a:pPr marL="723863" lvl="1" indent="-361932" algn="l">
              <a:lnSpc>
                <a:spcPts val="4693"/>
              </a:lnSpc>
              <a:buFont typeface="Arial"/>
              <a:buChar char="•"/>
            </a:pPr>
            <a:r>
              <a:rPr lang="en-US" sz="3352" dirty="0">
                <a:solidFill>
                  <a:srgbClr val="FFFFFF"/>
                </a:solidFill>
                <a:latin typeface="Poppins"/>
                <a:ea typeface="Poppins"/>
                <a:cs typeface="Poppins"/>
                <a:sym typeface="Poppins"/>
              </a:rPr>
              <a:t>Airbag technology for enhanced safety</a:t>
            </a:r>
          </a:p>
          <a:p>
            <a:pPr marL="723863" lvl="1" indent="-361932" algn="l">
              <a:lnSpc>
                <a:spcPts val="4693"/>
              </a:lnSpc>
              <a:buFont typeface="Arial"/>
              <a:buChar char="•"/>
            </a:pPr>
            <a:r>
              <a:rPr lang="en-US" sz="3352" dirty="0">
                <a:solidFill>
                  <a:srgbClr val="FFFFFF"/>
                </a:solidFill>
                <a:latin typeface="Poppins"/>
                <a:ea typeface="Poppins"/>
                <a:cs typeface="Poppins"/>
                <a:sym typeface="Poppins"/>
              </a:rPr>
              <a:t>Can be extended to cars, Airbag technology , sports</a:t>
            </a:r>
          </a:p>
          <a:p>
            <a:pPr algn="r">
              <a:lnSpc>
                <a:spcPts val="4693"/>
              </a:lnSpc>
            </a:pPr>
            <a:endParaRPr lang="en-US" sz="3352" dirty="0">
              <a:solidFill>
                <a:srgbClr val="FFFFFF"/>
              </a:solidFill>
              <a:latin typeface="Poppins"/>
              <a:ea typeface="Poppins"/>
              <a:cs typeface="Poppins"/>
              <a:sym typeface="Poppins"/>
            </a:endParaRPr>
          </a:p>
        </p:txBody>
      </p:sp>
      <p:sp>
        <p:nvSpPr>
          <p:cNvPr id="8" name="TextBox 8"/>
          <p:cNvSpPr txBox="1"/>
          <p:nvPr/>
        </p:nvSpPr>
        <p:spPr>
          <a:xfrm>
            <a:off x="3137132" y="2058137"/>
            <a:ext cx="10803467" cy="1410643"/>
          </a:xfrm>
          <a:prstGeom prst="rect">
            <a:avLst/>
          </a:prstGeom>
        </p:spPr>
        <p:txBody>
          <a:bodyPr wrap="square" lIns="0" tIns="0" rIns="0" bIns="0" rtlCol="0" anchor="t">
            <a:spAutoFit/>
          </a:bodyPr>
          <a:lstStyle/>
          <a:p>
            <a:pPr algn="ctr">
              <a:lnSpc>
                <a:spcPts val="11000"/>
              </a:lnSpc>
              <a:spcBef>
                <a:spcPct val="0"/>
              </a:spcBef>
            </a:pPr>
            <a:r>
              <a:rPr lang="en-US" sz="9734" b="1" dirty="0">
                <a:solidFill>
                  <a:srgbClr val="FFFFFF"/>
                </a:solidFill>
                <a:latin typeface="Impact"/>
                <a:ea typeface="Impact"/>
                <a:cs typeface="Impact"/>
                <a:sym typeface="Impact"/>
              </a:rPr>
              <a:t>REAL-WORLD IMPACT: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521</Words>
  <Application>Microsoft Office PowerPoint</Application>
  <PresentationFormat>Custom</PresentationFormat>
  <Paragraphs>51</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Anton</vt:lpstr>
      <vt:lpstr>Poppins</vt:lpstr>
      <vt:lpstr>Calibri</vt:lpstr>
      <vt:lpstr>Arial</vt:lpstr>
      <vt:lpstr>Poppins Bold</vt:lpstr>
      <vt:lpstr>Impact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Yellow and White Illustrative The Power of Compound Interest Presentation</dc:title>
  <cp:lastModifiedBy>ALDRICH MARIAN.A</cp:lastModifiedBy>
  <cp:revision>3</cp:revision>
  <dcterms:created xsi:type="dcterms:W3CDTF">2006-08-16T00:00:00Z</dcterms:created>
  <dcterms:modified xsi:type="dcterms:W3CDTF">2025-09-09T07:48:06Z</dcterms:modified>
  <dc:identifier>DAGycw38E_g</dc:identifier>
</cp:coreProperties>
</file>